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1202" r:id="rId2"/>
    <p:sldId id="1203" r:id="rId3"/>
    <p:sldId id="1204" r:id="rId4"/>
    <p:sldId id="1205" r:id="rId5"/>
    <p:sldId id="1206" r:id="rId6"/>
    <p:sldId id="1207" r:id="rId7"/>
    <p:sldId id="1209" r:id="rId8"/>
    <p:sldId id="1210" r:id="rId9"/>
    <p:sldId id="1211" r:id="rId10"/>
    <p:sldId id="1255" r:id="rId11"/>
    <p:sldId id="1256" r:id="rId12"/>
    <p:sldId id="1223" r:id="rId13"/>
    <p:sldId id="1247" r:id="rId14"/>
    <p:sldId id="1217" r:id="rId15"/>
    <p:sldId id="1249" r:id="rId16"/>
    <p:sldId id="1248" r:id="rId17"/>
    <p:sldId id="1228" r:id="rId18"/>
    <p:sldId id="1214" r:id="rId19"/>
    <p:sldId id="1246" r:id="rId20"/>
    <p:sldId id="1250" r:id="rId21"/>
    <p:sldId id="1251" r:id="rId22"/>
    <p:sldId id="1252" r:id="rId23"/>
    <p:sldId id="1253" r:id="rId24"/>
    <p:sldId id="1236" r:id="rId25"/>
    <p:sldId id="1222" r:id="rId26"/>
    <p:sldId id="1254" r:id="rId27"/>
    <p:sldId id="1242" r:id="rId28"/>
    <p:sldId id="292" r:id="rId29"/>
  </p:sldIdLst>
  <p:sldSz cx="9144000" cy="6858000" type="screen4x3"/>
  <p:notesSz cx="6797675" cy="9926638"/>
  <p:defaultTextStyle>
    <a:defPPr>
      <a:defRPr lang="es-V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BFF"/>
    <a:srgbClr val="6600FF"/>
    <a:srgbClr val="004070"/>
    <a:srgbClr val="BF3B17"/>
    <a:srgbClr val="E16C15"/>
    <a:srgbClr val="005DA2"/>
    <a:srgbClr val="6B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9" autoAdjust="0"/>
    <p:restoredTop sz="92845" autoAdjust="0"/>
  </p:normalViewPr>
  <p:slideViewPr>
    <p:cSldViewPr>
      <p:cViewPr varScale="1">
        <p:scale>
          <a:sx n="69" d="100"/>
          <a:sy n="69" d="100"/>
        </p:scale>
        <p:origin x="88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%20Rosas\Documents\Polihatillo\Estad&#237;sticas\Semana%2020\GRAFICOS%202016%20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%20Rosas\Documents\Polihatillo\Estad&#237;sticas\Semana%2020\GRAFICOS%202016%20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%20Rosas\Documents\Polihatillo\Estad&#237;sticas\Semana%2020\GRAFICOS%202016%20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%20Rosas\Documents\Polihatillo\Estad&#237;sticas\Semana%2020\GRAFICOS%202016%20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tiago%20Rosas\Documents\Polihatillo\Estad&#237;sticas\Semana%2020\GRAFICOS%202016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tiago%20Rosas\Documents\Polihatillo\Estad&#237;sticas\Semana%2020\GRAFICOS%202016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%20Rosas\Documents\Polihatillo\Estad&#237;sticas\Semana%2020\GRAFICOS%202016%20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%20Rosas\Documents\Polihatillo\Estad&#237;sticas\Semana%2020\GRAFICOS%202016%20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%20Rosas\Documents\Polihatillo\Estad&#237;sticas\Semana%2020\GRAFICOS%202016%20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%20Rosas\Documents\Polihatillo\Estad&#237;sticas\Semana%2020\GRAFICOS%202016%20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%20Rosas\Documents\Polihatillo\Estad&#237;sticas\Semana%2020\GRAFICOS%202016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/>
              <a:t>DELITOS 2016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790579530857441E-3"/>
                  <c:y val="0.10013134623620468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135-4750-A9BF-5CD9A672D6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092341958940414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135-4750-A9BF-5CD9A672D6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0468277106512308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135-4750-A9BF-5CD9A672D6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90579530857441E-3"/>
                  <c:y val="0.10013134623620468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135-4750-A9BF-5CD9A672D6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0.10013134623620468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135-4750-A9BF-5CD9A672D6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90579530857441E-3"/>
                  <c:y val="0.10468277106512308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135-4750-A9BF-5CD9A672D6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GRÁFICOS!$C$6:$C$27</c:f>
              <c:strCache>
                <c:ptCount val="22"/>
                <c:pt idx="0">
                  <c:v>sem 53</c:v>
                </c:pt>
                <c:pt idx="1">
                  <c:v>sem 01</c:v>
                </c:pt>
                <c:pt idx="2">
                  <c:v>sem 02</c:v>
                </c:pt>
                <c:pt idx="3">
                  <c:v>sem 03</c:v>
                </c:pt>
                <c:pt idx="4">
                  <c:v>sem 04</c:v>
                </c:pt>
                <c:pt idx="5">
                  <c:v>sem 05</c:v>
                </c:pt>
                <c:pt idx="6">
                  <c:v>sem 06</c:v>
                </c:pt>
                <c:pt idx="7">
                  <c:v>sem 07</c:v>
                </c:pt>
                <c:pt idx="8">
                  <c:v>sem 08</c:v>
                </c:pt>
                <c:pt idx="9">
                  <c:v>sem 09</c:v>
                </c:pt>
                <c:pt idx="10">
                  <c:v>sem 10</c:v>
                </c:pt>
                <c:pt idx="11">
                  <c:v>sem 11</c:v>
                </c:pt>
                <c:pt idx="12">
                  <c:v>sem 12</c:v>
                </c:pt>
                <c:pt idx="13">
                  <c:v>sem 13</c:v>
                </c:pt>
                <c:pt idx="14">
                  <c:v>sem 14</c:v>
                </c:pt>
                <c:pt idx="15">
                  <c:v>sem 15</c:v>
                </c:pt>
                <c:pt idx="16">
                  <c:v>sem 16</c:v>
                </c:pt>
                <c:pt idx="17">
                  <c:v>sem 17</c:v>
                </c:pt>
                <c:pt idx="18">
                  <c:v>sem 18</c:v>
                </c:pt>
                <c:pt idx="19">
                  <c:v>sem 19</c:v>
                </c:pt>
                <c:pt idx="20">
                  <c:v>sem 20</c:v>
                </c:pt>
                <c:pt idx="21">
                  <c:v>sem 21</c:v>
                </c:pt>
              </c:strCache>
            </c:strRef>
          </c:cat>
          <c:val>
            <c:numRef>
              <c:f>GRÁFICOS!$D$6:$D$27</c:f>
              <c:numCache>
                <c:formatCode>General</c:formatCode>
                <c:ptCount val="22"/>
                <c:pt idx="0">
                  <c:v>3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12</c:v>
                </c:pt>
                <c:pt idx="5">
                  <c:v>9</c:v>
                </c:pt>
                <c:pt idx="6">
                  <c:v>6</c:v>
                </c:pt>
                <c:pt idx="7">
                  <c:v>9</c:v>
                </c:pt>
                <c:pt idx="8">
                  <c:v>10</c:v>
                </c:pt>
                <c:pt idx="9">
                  <c:v>8</c:v>
                </c:pt>
                <c:pt idx="10">
                  <c:v>7</c:v>
                </c:pt>
                <c:pt idx="11">
                  <c:v>9</c:v>
                </c:pt>
                <c:pt idx="12">
                  <c:v>6</c:v>
                </c:pt>
                <c:pt idx="13">
                  <c:v>9</c:v>
                </c:pt>
                <c:pt idx="14">
                  <c:v>6</c:v>
                </c:pt>
                <c:pt idx="15">
                  <c:v>7</c:v>
                </c:pt>
                <c:pt idx="16">
                  <c:v>5</c:v>
                </c:pt>
                <c:pt idx="17">
                  <c:v>8</c:v>
                </c:pt>
                <c:pt idx="18">
                  <c:v>6</c:v>
                </c:pt>
                <c:pt idx="19">
                  <c:v>10</c:v>
                </c:pt>
                <c:pt idx="20">
                  <c:v>13</c:v>
                </c:pt>
                <c:pt idx="2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135-4750-A9BF-5CD9A672D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5856848"/>
        <c:axId val="-135856304"/>
      </c:barChart>
      <c:catAx>
        <c:axId val="-135856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135856304"/>
        <c:crosses val="autoZero"/>
        <c:auto val="1"/>
        <c:lblAlgn val="ctr"/>
        <c:lblOffset val="100"/>
        <c:noMultiLvlLbl val="0"/>
      </c:catAx>
      <c:valAx>
        <c:axId val="-135856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135856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POR HORAS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845808366231473E-2"/>
          <c:y val="0.22601305835585078"/>
          <c:w val="0.87905165408132224"/>
          <c:h val="0.6777216374658080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3C7-40D3-9001-72FF89AF1CB1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3C7-40D3-9001-72FF89AF1CB1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3C7-40D3-9001-72FF89AF1CB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'HURTOS 2016 semanal 13'!$E$4:$E$8</c:f>
              <c:strCache>
                <c:ptCount val="5"/>
                <c:pt idx="0">
                  <c:v>00:00 - 02:59</c:v>
                </c:pt>
                <c:pt idx="1">
                  <c:v>03:00 - 05:59</c:v>
                </c:pt>
                <c:pt idx="2">
                  <c:v>06:00 - 08:59</c:v>
                </c:pt>
                <c:pt idx="3">
                  <c:v>09:00 - 11:59</c:v>
                </c:pt>
                <c:pt idx="4">
                  <c:v>12:00 - 14:59</c:v>
                </c:pt>
              </c:strCache>
            </c:strRef>
          </c:cat>
          <c:val>
            <c:numRef>
              <c:f>'HURTOS 2016 semanal 13'!$F$4:$F$8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3C7-40D3-9001-72FF89AF1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90512288"/>
        <c:axId val="-2090511200"/>
      </c:barChart>
      <c:catAx>
        <c:axId val="-2090512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90511200"/>
        <c:crosses val="autoZero"/>
        <c:auto val="1"/>
        <c:lblAlgn val="ctr"/>
        <c:lblOffset val="100"/>
        <c:noMultiLvlLbl val="0"/>
      </c:catAx>
      <c:valAx>
        <c:axId val="-2090511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0512288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POR URBANIZACIÓN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'HURTOS 2016 semanal 13'!$H$4:$H$9</c:f>
              <c:strCache>
                <c:ptCount val="6"/>
                <c:pt idx="0">
                  <c:v>LA BOYERA</c:v>
                </c:pt>
                <c:pt idx="1">
                  <c:v>SOLAR DEL HATILLO</c:v>
                </c:pt>
                <c:pt idx="2">
                  <c:v>CASCO DEL PUEBLO</c:v>
                </c:pt>
                <c:pt idx="3">
                  <c:v>CAICAGUANA</c:v>
                </c:pt>
                <c:pt idx="4">
                  <c:v>LOS NARANJOS</c:v>
                </c:pt>
                <c:pt idx="5">
                  <c:v>LA CAPILLA</c:v>
                </c:pt>
              </c:strCache>
            </c:strRef>
          </c:cat>
          <c:val>
            <c:numRef>
              <c:f>'HURTOS 2016 semanal 13'!$I$4:$I$9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36-4FC2-8570-E4C155793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90509024"/>
        <c:axId val="-2090508480"/>
      </c:barChart>
      <c:catAx>
        <c:axId val="-2090509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90508480"/>
        <c:crosses val="autoZero"/>
        <c:auto val="1"/>
        <c:lblAlgn val="ctr"/>
        <c:lblOffset val="100"/>
        <c:noMultiLvlLbl val="0"/>
      </c:catAx>
      <c:valAx>
        <c:axId val="-2090508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0509024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POR DÍA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'HURTOS 2016 semanal 13'!$K$4:$K$10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'HURTOS 2016 semanal 13'!$L$4:$L$10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FA-4AE4-BB16-F37601D1D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92212112"/>
        <c:axId val="-2092211024"/>
      </c:barChart>
      <c:catAx>
        <c:axId val="-209221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92211024"/>
        <c:crosses val="autoZero"/>
        <c:auto val="1"/>
        <c:lblAlgn val="ctr"/>
        <c:lblOffset val="100"/>
        <c:noMultiLvlLbl val="0"/>
      </c:catAx>
      <c:valAx>
        <c:axId val="-2092211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2212112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Delitos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39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GRÁFICOS!$F$6:$F$27</c:f>
              <c:strCache>
                <c:ptCount val="22"/>
                <c:pt idx="0">
                  <c:v> sem 52</c:v>
                </c:pt>
                <c:pt idx="1">
                  <c:v>sem 01</c:v>
                </c:pt>
                <c:pt idx="2">
                  <c:v>sem 02</c:v>
                </c:pt>
                <c:pt idx="3">
                  <c:v>sem 03</c:v>
                </c:pt>
                <c:pt idx="4">
                  <c:v>sem 04</c:v>
                </c:pt>
                <c:pt idx="5">
                  <c:v>sem 05</c:v>
                </c:pt>
                <c:pt idx="6">
                  <c:v>sem 06</c:v>
                </c:pt>
                <c:pt idx="7">
                  <c:v>sem 07</c:v>
                </c:pt>
                <c:pt idx="8">
                  <c:v>sem 08</c:v>
                </c:pt>
                <c:pt idx="9">
                  <c:v>sem 09</c:v>
                </c:pt>
                <c:pt idx="10">
                  <c:v>sem 10</c:v>
                </c:pt>
                <c:pt idx="11">
                  <c:v>sem 11</c:v>
                </c:pt>
                <c:pt idx="12">
                  <c:v>sem 12</c:v>
                </c:pt>
                <c:pt idx="13">
                  <c:v>sem 13</c:v>
                </c:pt>
                <c:pt idx="14">
                  <c:v>sem 14</c:v>
                </c:pt>
                <c:pt idx="15">
                  <c:v>sem 15</c:v>
                </c:pt>
                <c:pt idx="16">
                  <c:v>sem 16</c:v>
                </c:pt>
                <c:pt idx="17">
                  <c:v>sem 17</c:v>
                </c:pt>
                <c:pt idx="18">
                  <c:v>sem 18</c:v>
                </c:pt>
                <c:pt idx="19">
                  <c:v>sem 19</c:v>
                </c:pt>
                <c:pt idx="20">
                  <c:v>sem 20</c:v>
                </c:pt>
                <c:pt idx="21">
                  <c:v>sem 21</c:v>
                </c:pt>
              </c:strCache>
            </c:strRef>
          </c:cat>
          <c:val>
            <c:numRef>
              <c:f>GRÁFICOS!$G$6:$G$27</c:f>
              <c:numCache>
                <c:formatCode>General</c:formatCode>
                <c:ptCount val="22"/>
                <c:pt idx="0">
                  <c:v>6</c:v>
                </c:pt>
                <c:pt idx="1">
                  <c:v>9</c:v>
                </c:pt>
                <c:pt idx="2">
                  <c:v>5</c:v>
                </c:pt>
                <c:pt idx="3">
                  <c:v>12</c:v>
                </c:pt>
                <c:pt idx="4">
                  <c:v>11</c:v>
                </c:pt>
                <c:pt idx="5">
                  <c:v>5</c:v>
                </c:pt>
                <c:pt idx="6">
                  <c:v>10</c:v>
                </c:pt>
                <c:pt idx="7">
                  <c:v>9</c:v>
                </c:pt>
                <c:pt idx="8">
                  <c:v>7</c:v>
                </c:pt>
                <c:pt idx="9">
                  <c:v>3</c:v>
                </c:pt>
                <c:pt idx="10">
                  <c:v>12</c:v>
                </c:pt>
                <c:pt idx="11">
                  <c:v>9</c:v>
                </c:pt>
                <c:pt idx="12">
                  <c:v>14</c:v>
                </c:pt>
                <c:pt idx="13">
                  <c:v>5</c:v>
                </c:pt>
                <c:pt idx="14">
                  <c:v>7</c:v>
                </c:pt>
                <c:pt idx="15">
                  <c:v>7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8</c:v>
                </c:pt>
                <c:pt idx="20">
                  <c:v>12</c:v>
                </c:pt>
                <c:pt idx="21">
                  <c:v>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45292080"/>
        <c:axId val="-135859568"/>
      </c:lineChart>
      <c:catAx>
        <c:axId val="-14529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859568"/>
        <c:crosses val="autoZero"/>
        <c:auto val="1"/>
        <c:lblAlgn val="ctr"/>
        <c:lblOffset val="100"/>
        <c:noMultiLvlLbl val="0"/>
      </c:catAx>
      <c:valAx>
        <c:axId val="-13585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29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Delitos 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GRÁFICOS!$C$6:$C$27</c:f>
              <c:strCache>
                <c:ptCount val="22"/>
                <c:pt idx="0">
                  <c:v>sem 53</c:v>
                </c:pt>
                <c:pt idx="1">
                  <c:v>sem 01</c:v>
                </c:pt>
                <c:pt idx="2">
                  <c:v>sem 02</c:v>
                </c:pt>
                <c:pt idx="3">
                  <c:v>sem 03</c:v>
                </c:pt>
                <c:pt idx="4">
                  <c:v>sem 04</c:v>
                </c:pt>
                <c:pt idx="5">
                  <c:v>sem 05</c:v>
                </c:pt>
                <c:pt idx="6">
                  <c:v>sem 06</c:v>
                </c:pt>
                <c:pt idx="7">
                  <c:v>sem 07</c:v>
                </c:pt>
                <c:pt idx="8">
                  <c:v>sem 08</c:v>
                </c:pt>
                <c:pt idx="9">
                  <c:v>sem 09</c:v>
                </c:pt>
                <c:pt idx="10">
                  <c:v>sem 10</c:v>
                </c:pt>
                <c:pt idx="11">
                  <c:v>sem 11</c:v>
                </c:pt>
                <c:pt idx="12">
                  <c:v>sem 12</c:v>
                </c:pt>
                <c:pt idx="13">
                  <c:v>sem 13</c:v>
                </c:pt>
                <c:pt idx="14">
                  <c:v>sem 14</c:v>
                </c:pt>
                <c:pt idx="15">
                  <c:v>sem 15</c:v>
                </c:pt>
                <c:pt idx="16">
                  <c:v>sem 16</c:v>
                </c:pt>
                <c:pt idx="17">
                  <c:v>sem 17</c:v>
                </c:pt>
                <c:pt idx="18">
                  <c:v>sem 18</c:v>
                </c:pt>
                <c:pt idx="19">
                  <c:v>sem 19</c:v>
                </c:pt>
                <c:pt idx="20">
                  <c:v>sem 20</c:v>
                </c:pt>
                <c:pt idx="21">
                  <c:v>sem 21</c:v>
                </c:pt>
              </c:strCache>
            </c:strRef>
          </c:cat>
          <c:val>
            <c:numRef>
              <c:f>GRÁFICOS!$D$6:$D$27</c:f>
              <c:numCache>
                <c:formatCode>General</c:formatCode>
                <c:ptCount val="22"/>
                <c:pt idx="0">
                  <c:v>3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12</c:v>
                </c:pt>
                <c:pt idx="5">
                  <c:v>9</c:v>
                </c:pt>
                <c:pt idx="6">
                  <c:v>6</c:v>
                </c:pt>
                <c:pt idx="7">
                  <c:v>9</c:v>
                </c:pt>
                <c:pt idx="8">
                  <c:v>10</c:v>
                </c:pt>
                <c:pt idx="9">
                  <c:v>8</c:v>
                </c:pt>
                <c:pt idx="10">
                  <c:v>7</c:v>
                </c:pt>
                <c:pt idx="11">
                  <c:v>9</c:v>
                </c:pt>
                <c:pt idx="12">
                  <c:v>6</c:v>
                </c:pt>
                <c:pt idx="13">
                  <c:v>9</c:v>
                </c:pt>
                <c:pt idx="14">
                  <c:v>6</c:v>
                </c:pt>
                <c:pt idx="15">
                  <c:v>7</c:v>
                </c:pt>
                <c:pt idx="16">
                  <c:v>5</c:v>
                </c:pt>
                <c:pt idx="17">
                  <c:v>8</c:v>
                </c:pt>
                <c:pt idx="18">
                  <c:v>6</c:v>
                </c:pt>
                <c:pt idx="19">
                  <c:v>10</c:v>
                </c:pt>
                <c:pt idx="20">
                  <c:v>13</c:v>
                </c:pt>
                <c:pt idx="21">
                  <c:v>13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35855760"/>
        <c:axId val="-145292624"/>
      </c:lineChart>
      <c:catAx>
        <c:axId val="-13585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292624"/>
        <c:crosses val="autoZero"/>
        <c:auto val="1"/>
        <c:lblAlgn val="ctr"/>
        <c:lblOffset val="100"/>
        <c:noMultiLvlLbl val="0"/>
      </c:catAx>
      <c:valAx>
        <c:axId val="-14529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85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Delitos por</a:t>
            </a:r>
            <a:r>
              <a:rPr lang="en-US" baseline="0"/>
              <a:t> día de semana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358705161854762E-2"/>
          <c:y val="0.19486111111111112"/>
          <c:w val="0.9155301837270341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Hoja1!$D$4:$J$4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Miercoles</c:v>
                </c:pt>
                <c:pt idx="3">
                  <c:v>Jueves</c:v>
                </c:pt>
                <c:pt idx="4">
                  <c:v>Viernes</c:v>
                </c:pt>
                <c:pt idx="5">
                  <c:v>Sabado</c:v>
                </c:pt>
                <c:pt idx="6">
                  <c:v>Domingo</c:v>
                </c:pt>
              </c:strCache>
            </c:strRef>
          </c:cat>
          <c:val>
            <c:numRef>
              <c:f>Hoja1!$D$5:$J$5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Hoja1!$D$4:$J$4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Miercoles</c:v>
                </c:pt>
                <c:pt idx="3">
                  <c:v>Jueves</c:v>
                </c:pt>
                <c:pt idx="4">
                  <c:v>Viernes</c:v>
                </c:pt>
                <c:pt idx="5">
                  <c:v>Sabado</c:v>
                </c:pt>
                <c:pt idx="6">
                  <c:v>Domingo</c:v>
                </c:pt>
              </c:strCache>
            </c:strRef>
          </c:cat>
          <c:val>
            <c:numRef>
              <c:f>Hoja1!$D$6:$J$6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Hoja1!$D$4:$J$4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Miercoles</c:v>
                </c:pt>
                <c:pt idx="3">
                  <c:v>Jueves</c:v>
                </c:pt>
                <c:pt idx="4">
                  <c:v>Viernes</c:v>
                </c:pt>
                <c:pt idx="5">
                  <c:v>Sabado</c:v>
                </c:pt>
                <c:pt idx="6">
                  <c:v>Domingo</c:v>
                </c:pt>
              </c:strCache>
            </c:strRef>
          </c:cat>
          <c:val>
            <c:numRef>
              <c:f>Hoja1!$D$7:$J$7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Hoja1!$D$4:$J$4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Miercoles</c:v>
                </c:pt>
                <c:pt idx="3">
                  <c:v>Jueves</c:v>
                </c:pt>
                <c:pt idx="4">
                  <c:v>Viernes</c:v>
                </c:pt>
                <c:pt idx="5">
                  <c:v>Sabado</c:v>
                </c:pt>
                <c:pt idx="6">
                  <c:v>Domingo</c:v>
                </c:pt>
              </c:strCache>
            </c:strRef>
          </c:cat>
          <c:val>
            <c:numRef>
              <c:f>Hoja1!$D$8:$J$8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7316656"/>
        <c:axId val="-87311760"/>
      </c:barChart>
      <c:catAx>
        <c:axId val="-8731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7311760"/>
        <c:crosses val="autoZero"/>
        <c:auto val="1"/>
        <c:lblAlgn val="ctr"/>
        <c:lblOffset val="100"/>
        <c:noMultiLvlLbl val="0"/>
      </c:catAx>
      <c:valAx>
        <c:axId val="-8731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73166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TIPO</a:t>
            </a:r>
          </a:p>
        </c:rich>
      </c:tx>
      <c:layout>
        <c:manualLayout>
          <c:xMode val="edge"/>
          <c:yMode val="edge"/>
          <c:x val="0.47917465762324274"/>
          <c:y val="4.060913705583756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8800173409614463E-2"/>
          <c:y val="0.20884491479539907"/>
          <c:w val="0.85879614410963867"/>
          <c:h val="0.7178935703423431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'ROBO semana 13'!$B$3:$B$6</c:f>
              <c:strCache>
                <c:ptCount val="4"/>
                <c:pt idx="0">
                  <c:v>RESIDENCIA</c:v>
                </c:pt>
                <c:pt idx="1">
                  <c:v>VEHICULO</c:v>
                </c:pt>
                <c:pt idx="2">
                  <c:v>MOTO</c:v>
                </c:pt>
                <c:pt idx="3">
                  <c:v>CIUDADANO</c:v>
                </c:pt>
              </c:strCache>
            </c:strRef>
          </c:cat>
          <c:val>
            <c:numRef>
              <c:f>'ROBO semana 13'!$C$3:$C$6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8E-4DA6-9DA8-F58DA3537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44420928"/>
        <c:axId val="-144416032"/>
      </c:barChart>
      <c:catAx>
        <c:axId val="-144420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44416032"/>
        <c:crosses val="autoZero"/>
        <c:auto val="1"/>
        <c:lblAlgn val="ctr"/>
        <c:lblOffset val="100"/>
        <c:noMultiLvlLbl val="0"/>
      </c:catAx>
      <c:valAx>
        <c:axId val="-14441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44420928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HORAS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959653749922825"/>
          <c:y val="0.25815792974891527"/>
          <c:w val="0.78265015504062996"/>
          <c:h val="0.3940635787624443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96C-4C77-A98E-EC8A87947CA9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96C-4C77-A98E-EC8A87947CA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'ROBO semana 13'!$E$5:$E$9</c:f>
              <c:strCache>
                <c:ptCount val="5"/>
                <c:pt idx="0">
                  <c:v>06:00 - 08:59</c:v>
                </c:pt>
                <c:pt idx="1">
                  <c:v>09:00 - 11:59</c:v>
                </c:pt>
                <c:pt idx="2">
                  <c:v>12:00 - 14:59</c:v>
                </c:pt>
                <c:pt idx="3">
                  <c:v>15:00 - 17:59</c:v>
                </c:pt>
                <c:pt idx="4">
                  <c:v>18:00 - 20:59</c:v>
                </c:pt>
              </c:strCache>
            </c:strRef>
          </c:cat>
          <c:val>
            <c:numRef>
              <c:f>'ROBO semana 13'!$F$5:$F$9</c:f>
              <c:numCache>
                <c:formatCode>General</c:formatCode>
                <c:ptCount val="5"/>
                <c:pt idx="0">
                  <c:v>3</c:v>
                </c:pt>
                <c:pt idx="2">
                  <c:v>1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6C-4C77-A98E-EC8A87947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44417664"/>
        <c:axId val="-144417120"/>
      </c:barChart>
      <c:catAx>
        <c:axId val="-14441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44417120"/>
        <c:crosses val="autoZero"/>
        <c:auto val="1"/>
        <c:lblAlgn val="ctr"/>
        <c:lblOffset val="100"/>
        <c:noMultiLvlLbl val="0"/>
      </c:catAx>
      <c:valAx>
        <c:axId val="-144417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44417664"/>
        <c:crosses val="autoZero"/>
        <c:crossBetween val="between"/>
        <c:majorUnit val="1"/>
      </c:valAx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URBANIZACIÓN</a:t>
            </a:r>
          </a:p>
        </c:rich>
      </c:tx>
      <c:layout>
        <c:manualLayout>
          <c:xMode val="edge"/>
          <c:yMode val="edge"/>
          <c:x val="0.39317955174302405"/>
          <c:y val="7.536231884057972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'ROBO semana 13'!$H$5:$H$8</c:f>
              <c:strCache>
                <c:ptCount val="4"/>
                <c:pt idx="0">
                  <c:v>LA LAGUNITA</c:v>
                </c:pt>
                <c:pt idx="1">
                  <c:v>TURGUA</c:v>
                </c:pt>
                <c:pt idx="2">
                  <c:v>SABANETA</c:v>
                </c:pt>
                <c:pt idx="3">
                  <c:v>CAICAGUANA</c:v>
                </c:pt>
              </c:strCache>
            </c:strRef>
          </c:cat>
          <c:val>
            <c:numRef>
              <c:f>'ROBO semana 13'!$I$5:$I$8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84-45D3-894A-6222DAE9C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42464544"/>
        <c:axId val="-142459104"/>
      </c:barChart>
      <c:catAx>
        <c:axId val="-142464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42459104"/>
        <c:crosses val="autoZero"/>
        <c:auto val="1"/>
        <c:lblAlgn val="ctr"/>
        <c:lblOffset val="100"/>
        <c:noMultiLvlLbl val="0"/>
      </c:catAx>
      <c:valAx>
        <c:axId val="-142459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42464544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DÍA</a:t>
            </a:r>
            <a:r>
              <a:rPr lang="es-ES" baseline="0"/>
              <a:t> DE OCURRENCIA</a:t>
            </a:r>
            <a:endParaRPr lang="es-E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'ROBO semana 13'!$K$3:$K$7</c:f>
              <c:strCache>
                <c:ptCount val="5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</c:strCache>
            </c:strRef>
          </c:cat>
          <c:val>
            <c:numRef>
              <c:f>'ROBO semana 13'!$L$3:$L$7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A1-4993-8799-B5390EBBE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42465632"/>
        <c:axId val="-142465088"/>
      </c:barChart>
      <c:catAx>
        <c:axId val="-14246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42465088"/>
        <c:crosses val="autoZero"/>
        <c:auto val="1"/>
        <c:lblAlgn val="ctr"/>
        <c:lblOffset val="100"/>
        <c:noMultiLvlLbl val="0"/>
      </c:catAx>
      <c:valAx>
        <c:axId val="-14246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42465632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POR TIPO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3C3-4752-BFBB-151B20FF0BB6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3C3-4752-BFBB-151B20FF0BB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'HURTOS 2016 semanal 13'!$B$4:$B$8</c:f>
              <c:strCache>
                <c:ptCount val="5"/>
                <c:pt idx="0">
                  <c:v>LOCAL COMERCIAL</c:v>
                </c:pt>
                <c:pt idx="1">
                  <c:v>VIVIENDA</c:v>
                </c:pt>
                <c:pt idx="2">
                  <c:v>ACCESORIOS</c:v>
                </c:pt>
                <c:pt idx="3">
                  <c:v>CAUCHOS</c:v>
                </c:pt>
                <c:pt idx="4">
                  <c:v>CAMPO DEPORTIVO</c:v>
                </c:pt>
              </c:strCache>
            </c:strRef>
          </c:cat>
          <c:val>
            <c:numRef>
              <c:f>'HURTOS 2016 semanal 13'!$C$4:$C$8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C3-4752-BFBB-151B20FF0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90507392"/>
        <c:axId val="-2090509568"/>
      </c:barChart>
      <c:catAx>
        <c:axId val="-2090507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90509568"/>
        <c:crosses val="autoZero"/>
        <c:auto val="1"/>
        <c:lblAlgn val="ctr"/>
        <c:lblOffset val="100"/>
        <c:noMultiLvlLbl val="0"/>
      </c:catAx>
      <c:valAx>
        <c:axId val="-2090509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0507392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54E1F59-91F6-4192-91DE-4BFD9A9163F9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ADA5612-3081-4FF3-899B-AA1141BD9A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2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A5612-3081-4FF3-899B-AA1141BD9A3D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476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A5612-3081-4FF3-899B-AA1141BD9A3D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74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A5612-3081-4FF3-899B-AA1141BD9A3D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61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A5612-3081-4FF3-899B-AA1141BD9A3D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61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BD4E-0774-43A4-A683-622A9EAC9AB7}" type="datetimeFigureOut">
              <a:rPr lang="es-VE" altLang="es-ES"/>
              <a:pPr>
                <a:defRPr/>
              </a:pPr>
              <a:t>30/5/2016</a:t>
            </a:fld>
            <a:endParaRPr lang="es-VE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A7B0B-CA91-4597-A482-2489906A9639}" type="slidenum">
              <a:rPr lang="es-VE" altLang="es-ES"/>
              <a:pPr>
                <a:defRPr/>
              </a:pPr>
              <a:t>‹Nº›</a:t>
            </a:fld>
            <a:endParaRPr lang="es-VE" altLang="es-ES"/>
          </a:p>
        </p:txBody>
      </p:sp>
    </p:spTree>
    <p:extLst>
      <p:ext uri="{BB962C8B-B14F-4D97-AF65-F5344CB8AC3E}">
        <p14:creationId xmlns:p14="http://schemas.microsoft.com/office/powerpoint/2010/main" val="21299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F29E6-4E8C-4EEF-9631-56DC05F941A1}" type="datetimeFigureOut">
              <a:rPr lang="es-VE" altLang="es-ES"/>
              <a:pPr>
                <a:defRPr/>
              </a:pPr>
              <a:t>30/5/2016</a:t>
            </a:fld>
            <a:endParaRPr lang="es-VE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26AC-7B9C-48FC-BC72-5D3B998A9F9E}" type="slidenum">
              <a:rPr lang="es-VE" altLang="es-ES"/>
              <a:pPr>
                <a:defRPr/>
              </a:pPr>
              <a:t>‹Nº›</a:t>
            </a:fld>
            <a:endParaRPr lang="es-VE" altLang="es-ES"/>
          </a:p>
        </p:txBody>
      </p:sp>
    </p:spTree>
    <p:extLst>
      <p:ext uri="{BB962C8B-B14F-4D97-AF65-F5344CB8AC3E}">
        <p14:creationId xmlns:p14="http://schemas.microsoft.com/office/powerpoint/2010/main" val="49905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26CC6-62C2-4235-BF90-9D1859E0ED92}" type="datetimeFigureOut">
              <a:rPr lang="es-VE" altLang="es-ES"/>
              <a:pPr>
                <a:defRPr/>
              </a:pPr>
              <a:t>30/5/2016</a:t>
            </a:fld>
            <a:endParaRPr lang="es-VE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B5491-6CC4-4EF2-8DC1-A21A3D851E19}" type="slidenum">
              <a:rPr lang="es-VE" altLang="es-ES"/>
              <a:pPr>
                <a:defRPr/>
              </a:pPr>
              <a:t>‹Nº›</a:t>
            </a:fld>
            <a:endParaRPr lang="es-VE" altLang="es-ES"/>
          </a:p>
        </p:txBody>
      </p:sp>
    </p:spTree>
    <p:extLst>
      <p:ext uri="{BB962C8B-B14F-4D97-AF65-F5344CB8AC3E}">
        <p14:creationId xmlns:p14="http://schemas.microsoft.com/office/powerpoint/2010/main" val="248888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CC76-689B-4B42-91E7-36F356448341}" type="datetimeFigureOut">
              <a:rPr lang="es-VE" altLang="es-ES"/>
              <a:pPr>
                <a:defRPr/>
              </a:pPr>
              <a:t>30/5/2016</a:t>
            </a:fld>
            <a:endParaRPr lang="es-VE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FE954-2294-4124-9CE4-A9F89471C119}" type="slidenum">
              <a:rPr lang="es-VE" altLang="es-ES"/>
              <a:pPr>
                <a:defRPr/>
              </a:pPr>
              <a:t>‹Nº›</a:t>
            </a:fld>
            <a:endParaRPr lang="es-VE" altLang="es-ES"/>
          </a:p>
        </p:txBody>
      </p:sp>
    </p:spTree>
    <p:extLst>
      <p:ext uri="{BB962C8B-B14F-4D97-AF65-F5344CB8AC3E}">
        <p14:creationId xmlns:p14="http://schemas.microsoft.com/office/powerpoint/2010/main" val="159201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7D88A-F957-4847-851D-B6D220560E35}" type="datetimeFigureOut">
              <a:rPr lang="es-VE" altLang="es-ES"/>
              <a:pPr>
                <a:defRPr/>
              </a:pPr>
              <a:t>30/5/2016</a:t>
            </a:fld>
            <a:endParaRPr lang="es-VE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866A-3C44-4F36-8BE3-9A2084E889D4}" type="slidenum">
              <a:rPr lang="es-VE" altLang="es-ES"/>
              <a:pPr>
                <a:defRPr/>
              </a:pPr>
              <a:t>‹Nº›</a:t>
            </a:fld>
            <a:endParaRPr lang="es-VE" altLang="es-ES"/>
          </a:p>
        </p:txBody>
      </p:sp>
    </p:spTree>
    <p:extLst>
      <p:ext uri="{BB962C8B-B14F-4D97-AF65-F5344CB8AC3E}">
        <p14:creationId xmlns:p14="http://schemas.microsoft.com/office/powerpoint/2010/main" val="406913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5F5F3-ACE3-4365-A7B4-591D1CB6FDEC}" type="datetimeFigureOut">
              <a:rPr lang="es-VE" altLang="es-ES"/>
              <a:pPr>
                <a:defRPr/>
              </a:pPr>
              <a:t>30/5/2016</a:t>
            </a:fld>
            <a:endParaRPr lang="es-VE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4CD3B-E56E-4F58-8412-449DE15D25CC}" type="slidenum">
              <a:rPr lang="es-VE" altLang="es-ES"/>
              <a:pPr>
                <a:defRPr/>
              </a:pPr>
              <a:t>‹Nº›</a:t>
            </a:fld>
            <a:endParaRPr lang="es-VE" altLang="es-ES"/>
          </a:p>
        </p:txBody>
      </p:sp>
    </p:spTree>
    <p:extLst>
      <p:ext uri="{BB962C8B-B14F-4D97-AF65-F5344CB8AC3E}">
        <p14:creationId xmlns:p14="http://schemas.microsoft.com/office/powerpoint/2010/main" val="299889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A209C-D099-4946-A19B-6D6C5E845DA8}" type="datetimeFigureOut">
              <a:rPr lang="es-VE" altLang="es-ES"/>
              <a:pPr>
                <a:defRPr/>
              </a:pPr>
              <a:t>30/5/2016</a:t>
            </a:fld>
            <a:endParaRPr lang="es-VE" alt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75A91-3B8C-4F05-9D82-C252927049E4}" type="slidenum">
              <a:rPr lang="es-VE" altLang="es-ES"/>
              <a:pPr>
                <a:defRPr/>
              </a:pPr>
              <a:t>‹Nº›</a:t>
            </a:fld>
            <a:endParaRPr lang="es-VE" altLang="es-ES"/>
          </a:p>
        </p:txBody>
      </p:sp>
    </p:spTree>
    <p:extLst>
      <p:ext uri="{BB962C8B-B14F-4D97-AF65-F5344CB8AC3E}">
        <p14:creationId xmlns:p14="http://schemas.microsoft.com/office/powerpoint/2010/main" val="169833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C6B9-A571-48F9-A85E-7124E1A930B3}" type="datetimeFigureOut">
              <a:rPr lang="es-VE" altLang="es-ES"/>
              <a:pPr>
                <a:defRPr/>
              </a:pPr>
              <a:t>30/5/2016</a:t>
            </a:fld>
            <a:endParaRPr lang="es-VE" alt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0FD03-5899-4387-AA56-95E336AC98E6}" type="slidenum">
              <a:rPr lang="es-VE" altLang="es-ES"/>
              <a:pPr>
                <a:defRPr/>
              </a:pPr>
              <a:t>‹Nº›</a:t>
            </a:fld>
            <a:endParaRPr lang="es-VE" altLang="es-ES"/>
          </a:p>
        </p:txBody>
      </p:sp>
    </p:spTree>
    <p:extLst>
      <p:ext uri="{BB962C8B-B14F-4D97-AF65-F5344CB8AC3E}">
        <p14:creationId xmlns:p14="http://schemas.microsoft.com/office/powerpoint/2010/main" val="165222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7A185-F80B-4F4A-8478-0F104B4AF8F9}" type="datetimeFigureOut">
              <a:rPr lang="es-VE" altLang="es-ES"/>
              <a:pPr>
                <a:defRPr/>
              </a:pPr>
              <a:t>30/5/2016</a:t>
            </a:fld>
            <a:endParaRPr lang="es-VE" alt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B622-2479-426C-B3D9-0A3AFFD0D913}" type="slidenum">
              <a:rPr lang="es-VE" altLang="es-ES"/>
              <a:pPr>
                <a:defRPr/>
              </a:pPr>
              <a:t>‹Nº›</a:t>
            </a:fld>
            <a:endParaRPr lang="es-VE" altLang="es-ES"/>
          </a:p>
        </p:txBody>
      </p:sp>
    </p:spTree>
    <p:extLst>
      <p:ext uri="{BB962C8B-B14F-4D97-AF65-F5344CB8AC3E}">
        <p14:creationId xmlns:p14="http://schemas.microsoft.com/office/powerpoint/2010/main" val="344870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1EE73-178B-407B-9CB8-5B5B90C6BDA6}" type="datetimeFigureOut">
              <a:rPr lang="es-VE" altLang="es-ES"/>
              <a:pPr>
                <a:defRPr/>
              </a:pPr>
              <a:t>30/5/2016</a:t>
            </a:fld>
            <a:endParaRPr lang="es-VE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0512F-EC81-42FF-A1E8-48E00EB34B9A}" type="slidenum">
              <a:rPr lang="es-VE" altLang="es-ES"/>
              <a:pPr>
                <a:defRPr/>
              </a:pPr>
              <a:t>‹Nº›</a:t>
            </a:fld>
            <a:endParaRPr lang="es-VE" altLang="es-ES"/>
          </a:p>
        </p:txBody>
      </p:sp>
    </p:spTree>
    <p:extLst>
      <p:ext uri="{BB962C8B-B14F-4D97-AF65-F5344CB8AC3E}">
        <p14:creationId xmlns:p14="http://schemas.microsoft.com/office/powerpoint/2010/main" val="141131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F417-F260-449E-903E-368FFFC6D60E}" type="datetimeFigureOut">
              <a:rPr lang="es-VE" altLang="es-ES"/>
              <a:pPr>
                <a:defRPr/>
              </a:pPr>
              <a:t>30/5/2016</a:t>
            </a:fld>
            <a:endParaRPr lang="es-VE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97AD-E200-4001-B94F-7B1CF7938237}" type="slidenum">
              <a:rPr lang="es-VE" altLang="es-ES"/>
              <a:pPr>
                <a:defRPr/>
              </a:pPr>
              <a:t>‹Nº›</a:t>
            </a:fld>
            <a:endParaRPr lang="es-VE" altLang="es-ES"/>
          </a:p>
        </p:txBody>
      </p:sp>
    </p:spTree>
    <p:extLst>
      <p:ext uri="{BB962C8B-B14F-4D97-AF65-F5344CB8AC3E}">
        <p14:creationId xmlns:p14="http://schemas.microsoft.com/office/powerpoint/2010/main" val="73485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 para editar título</a:t>
            </a:r>
            <a:endParaRPr lang="es-ES" alt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  <a:endParaRPr lang="es-ES" alt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CFEFE4C3-6003-410D-AF56-FAEA4BF1C999}" type="datetimeFigureOut">
              <a:rPr lang="es-VE" altLang="es-ES"/>
              <a:pPr>
                <a:defRPr/>
              </a:pPr>
              <a:t>30/5/2016</a:t>
            </a:fld>
            <a:endParaRPr lang="es-VE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ED5791EA-3159-4A57-81F9-4919ACE40FA0}" type="slidenum">
              <a:rPr lang="es-VE" altLang="es-ES"/>
              <a:pPr>
                <a:defRPr/>
              </a:pPr>
              <a:t>‹Nº›</a:t>
            </a:fld>
            <a:endParaRPr lang="es-VE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1 Título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70025"/>
          </a:xfrm>
        </p:spPr>
        <p:txBody>
          <a:bodyPr/>
          <a:lstStyle/>
          <a:p>
            <a:pPr eaLnBrk="1" hangingPunct="1"/>
            <a:r>
              <a:rPr lang="es-ES_tradnl" altLang="es-ES" sz="3600" b="1" dirty="0" smtClean="0">
                <a:solidFill>
                  <a:srgbClr val="005DA2"/>
                </a:solidFill>
                <a:latin typeface="Arial" pitchFamily="34" charset="0"/>
                <a:cs typeface="Arial" pitchFamily="34" charset="0"/>
              </a:rPr>
              <a:t>ESTADÍSTICAS SEMANA </a:t>
            </a:r>
            <a:r>
              <a:rPr lang="es-ES_tradnl" altLang="es-ES" sz="3600" b="1" dirty="0" smtClean="0">
                <a:solidFill>
                  <a:srgbClr val="005DA2"/>
                </a:solidFill>
                <a:latin typeface="Arial" pitchFamily="34" charset="0"/>
                <a:cs typeface="Arial" pitchFamily="34" charset="0"/>
              </a:rPr>
              <a:t>21        (23 a 29 de Mayo)</a:t>
            </a:r>
            <a:endParaRPr lang="es-VE" altLang="es-ES" sz="3600" b="1" dirty="0" smtClean="0">
              <a:solidFill>
                <a:srgbClr val="005DA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 bwMode="auto">
          <a:xfrm>
            <a:off x="296836" y="90383"/>
            <a:ext cx="82089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ALERTA SEMANA 21 </a:t>
            </a:r>
            <a:endParaRPr lang="es-VE" sz="16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5" y="415027"/>
            <a:ext cx="8359209" cy="591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 bwMode="auto">
          <a:xfrm>
            <a:off x="395288" y="1123950"/>
            <a:ext cx="82089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ALERTA SEMANA </a:t>
            </a: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21</a:t>
            </a:r>
            <a:endParaRPr lang="es-VE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Se registraron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trece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(13)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delitos:  </a:t>
            </a:r>
            <a:endParaRPr lang="es-VE" sz="16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>
              <a:solidFill>
                <a:srgbClr val="005DA2"/>
              </a:solidFill>
              <a:latin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9512" y="1628800"/>
            <a:ext cx="860493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VE" b="1" dirty="0">
                <a:latin typeface="Arial" panose="020B0604020202020204" pitchFamily="34" charset="0"/>
              </a:rPr>
              <a:t>Delito</a:t>
            </a:r>
            <a:r>
              <a:rPr lang="es-VE" b="1" dirty="0" smtClean="0">
                <a:latin typeface="Arial" panose="020B0604020202020204" pitchFamily="34" charset="0"/>
              </a:rPr>
              <a:t>: Robo de Vivienda</a:t>
            </a:r>
            <a:endParaRPr lang="es-VE" b="1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FECHA:</a:t>
            </a:r>
            <a:r>
              <a:rPr lang="es-VE" sz="1500" dirty="0" smtClean="0">
                <a:latin typeface="Arial" panose="020B0604020202020204" pitchFamily="34" charset="0"/>
              </a:rPr>
              <a:t> </a:t>
            </a:r>
            <a:r>
              <a:rPr lang="es-VE" sz="1500" dirty="0" smtClean="0">
                <a:latin typeface="Arial" panose="020B0604020202020204" pitchFamily="34" charset="0"/>
              </a:rPr>
              <a:t>23-5		</a:t>
            </a:r>
            <a:r>
              <a:rPr lang="es-VE" sz="1500" b="1" dirty="0" smtClean="0">
                <a:latin typeface="Arial" panose="020B0604020202020204" pitchFamily="34" charset="0"/>
              </a:rPr>
              <a:t>DÍA</a:t>
            </a:r>
            <a:r>
              <a:rPr lang="es-VE" sz="1500" b="1" dirty="0" smtClean="0">
                <a:latin typeface="Arial" panose="020B0604020202020204" pitchFamily="34" charset="0"/>
              </a:rPr>
              <a:t>: </a:t>
            </a:r>
            <a:r>
              <a:rPr lang="es-VE" sz="1500" dirty="0" smtClean="0">
                <a:latin typeface="Arial" panose="020B0604020202020204" pitchFamily="34" charset="0"/>
              </a:rPr>
              <a:t>Lunes		</a:t>
            </a:r>
            <a:r>
              <a:rPr lang="es-VE" sz="1500" b="1" dirty="0" smtClean="0">
                <a:latin typeface="Arial" panose="020B0604020202020204" pitchFamily="34" charset="0"/>
              </a:rPr>
              <a:t>HORA</a:t>
            </a:r>
            <a:r>
              <a:rPr lang="es-VE" sz="1500" b="1" dirty="0" smtClean="0">
                <a:latin typeface="Arial" panose="020B0604020202020204" pitchFamily="34" charset="0"/>
              </a:rPr>
              <a:t>: </a:t>
            </a:r>
            <a:r>
              <a:rPr lang="es-VE" sz="1500" dirty="0" smtClean="0">
                <a:latin typeface="Arial" panose="020B0604020202020204" pitchFamily="34" charset="0"/>
              </a:rPr>
              <a:t>08:15</a:t>
            </a:r>
            <a:r>
              <a:rPr lang="es-ES" sz="1500" dirty="0" smtClean="0">
                <a:latin typeface="Arial" panose="020B0604020202020204" pitchFamily="34" charset="0"/>
              </a:rPr>
              <a:t> Hrs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LUGAR: </a:t>
            </a:r>
            <a:r>
              <a:rPr lang="es-VE" sz="1500" dirty="0" smtClean="0">
                <a:latin typeface="Arial" panose="020B0604020202020204" pitchFamily="34" charset="0"/>
              </a:rPr>
              <a:t>La </a:t>
            </a:r>
            <a:r>
              <a:rPr lang="es-VE" sz="1500" dirty="0" smtClean="0">
                <a:latin typeface="Arial" panose="020B0604020202020204" pitchFamily="34" charset="0"/>
              </a:rPr>
              <a:t>Lagunita, </a:t>
            </a:r>
            <a:r>
              <a:rPr lang="es-VE" sz="1500" dirty="0" smtClean="0">
                <a:latin typeface="Arial" panose="020B0604020202020204" pitchFamily="34" charset="0"/>
              </a:rPr>
              <a:t>Calle </a:t>
            </a:r>
            <a:r>
              <a:rPr lang="es-VE" sz="1500" dirty="0" smtClean="0">
                <a:latin typeface="Arial" panose="020B0604020202020204" pitchFamily="34" charset="0"/>
              </a:rPr>
              <a:t>A-6, Quinta </a:t>
            </a:r>
            <a:endParaRPr lang="es-VE" sz="1500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RELATO:  </a:t>
            </a:r>
            <a:r>
              <a:rPr lang="es-VE" sz="1500" dirty="0" smtClean="0">
                <a:latin typeface="Arial" panose="020B0604020202020204" pitchFamily="34" charset="0"/>
              </a:rPr>
              <a:t>Se </a:t>
            </a:r>
            <a:r>
              <a:rPr lang="es-VE" sz="1500" dirty="0" err="1" smtClean="0">
                <a:latin typeface="Arial" panose="020B0604020202020204" pitchFamily="34" charset="0"/>
              </a:rPr>
              <a:t>produj</a:t>
            </a:r>
            <a:r>
              <a:rPr lang="en-US" sz="1500" dirty="0" smtClean="0">
                <a:latin typeface="Arial" panose="020B0604020202020204" pitchFamily="34" charset="0"/>
              </a:rPr>
              <a:t>ó </a:t>
            </a:r>
            <a:r>
              <a:rPr lang="en-US" sz="1500" dirty="0" smtClean="0">
                <a:latin typeface="Arial" panose="020B0604020202020204" pitchFamily="34" charset="0"/>
              </a:rPr>
              <a:t>un </a:t>
            </a:r>
            <a:r>
              <a:rPr lang="en-US" sz="1500" dirty="0" err="1" smtClean="0">
                <a:latin typeface="Arial" panose="020B0604020202020204" pitchFamily="34" charset="0"/>
              </a:rPr>
              <a:t>robo</a:t>
            </a:r>
            <a:r>
              <a:rPr lang="en-US" sz="1500" dirty="0" smtClean="0">
                <a:latin typeface="Arial" panose="020B0604020202020204" pitchFamily="34" charset="0"/>
              </a:rPr>
              <a:t>  de </a:t>
            </a:r>
            <a:r>
              <a:rPr lang="en-US" sz="1500" dirty="0" err="1" smtClean="0">
                <a:latin typeface="Arial" panose="020B0604020202020204" pitchFamily="34" charset="0"/>
              </a:rPr>
              <a:t>vivienda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por</a:t>
            </a:r>
            <a:r>
              <a:rPr lang="en-US" sz="1500" dirty="0" smtClean="0">
                <a:latin typeface="Arial" panose="020B0604020202020204" pitchFamily="34" charset="0"/>
              </a:rPr>
              <a:t>  dos hombres y </a:t>
            </a:r>
            <a:r>
              <a:rPr lang="en-US" sz="1500" dirty="0" err="1" smtClean="0">
                <a:latin typeface="Arial" panose="020B0604020202020204" pitchFamily="34" charset="0"/>
              </a:rPr>
              <a:t>una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mujer</a:t>
            </a:r>
            <a:r>
              <a:rPr lang="en-US" sz="1500" dirty="0" smtClean="0">
                <a:latin typeface="Arial" panose="020B0604020202020204" pitchFamily="34" charset="0"/>
              </a:rPr>
              <a:t>. Los </a:t>
            </a:r>
            <a:r>
              <a:rPr lang="en-US" sz="1500" dirty="0" err="1" smtClean="0">
                <a:latin typeface="Arial" panose="020B0604020202020204" pitchFamily="34" charset="0"/>
              </a:rPr>
              <a:t>residentes</a:t>
            </a:r>
            <a:r>
              <a:rPr lang="en-US" sz="1500" dirty="0" smtClean="0">
                <a:latin typeface="Arial" panose="020B0604020202020204" pitchFamily="34" charset="0"/>
              </a:rPr>
              <a:t> de la casa </a:t>
            </a:r>
            <a:r>
              <a:rPr lang="en-US" sz="1500" dirty="0" err="1" smtClean="0">
                <a:latin typeface="Arial" panose="020B0604020202020204" pitchFamily="34" charset="0"/>
              </a:rPr>
              <a:t>fueron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amarrados</a:t>
            </a:r>
            <a:r>
              <a:rPr lang="en-US" sz="1500" dirty="0" smtClean="0">
                <a:latin typeface="Arial" panose="020B0604020202020204" pitchFamily="34" charset="0"/>
              </a:rPr>
              <a:t> y </a:t>
            </a:r>
            <a:r>
              <a:rPr lang="en-US" sz="1500" dirty="0" err="1" smtClean="0">
                <a:latin typeface="Arial" panose="020B0604020202020204" pitchFamily="34" charset="0"/>
              </a:rPr>
              <a:t>agredidos</a:t>
            </a:r>
            <a:r>
              <a:rPr lang="en-US" sz="1500" dirty="0" smtClean="0">
                <a:latin typeface="Arial" panose="020B0604020202020204" pitchFamily="34" charset="0"/>
              </a:rPr>
              <a:t> con la </a:t>
            </a:r>
            <a:r>
              <a:rPr lang="en-US" sz="1500" dirty="0" err="1" smtClean="0">
                <a:latin typeface="Arial" panose="020B0604020202020204" pitchFamily="34" charset="0"/>
              </a:rPr>
              <a:t>cacha</a:t>
            </a:r>
            <a:r>
              <a:rPr lang="en-US" sz="1500" dirty="0" smtClean="0">
                <a:latin typeface="Arial" panose="020B0604020202020204" pitchFamily="34" charset="0"/>
              </a:rPr>
              <a:t> del </a:t>
            </a:r>
            <a:r>
              <a:rPr lang="en-US" sz="1500" dirty="0" err="1" smtClean="0">
                <a:latin typeface="Arial" panose="020B0604020202020204" pitchFamily="34" charset="0"/>
              </a:rPr>
              <a:t>arma</a:t>
            </a:r>
            <a:r>
              <a:rPr lang="en-US" sz="1500" dirty="0" smtClean="0">
                <a:latin typeface="Arial" panose="020B0604020202020204" pitchFamily="34" charset="0"/>
              </a:rPr>
              <a:t>. Se </a:t>
            </a:r>
            <a:r>
              <a:rPr lang="en-US" sz="1500" dirty="0" err="1" smtClean="0">
                <a:latin typeface="Arial" panose="020B0604020202020204" pitchFamily="34" charset="0"/>
              </a:rPr>
              <a:t>realizó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una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pesquisa</a:t>
            </a:r>
            <a:r>
              <a:rPr lang="en-US" sz="1500" dirty="0" smtClean="0">
                <a:latin typeface="Arial" panose="020B0604020202020204" pitchFamily="34" charset="0"/>
              </a:rPr>
              <a:t> del </a:t>
            </a:r>
            <a:r>
              <a:rPr lang="en-US" sz="1500" dirty="0" err="1" smtClean="0">
                <a:latin typeface="Arial" panose="020B0604020202020204" pitchFamily="34" charset="0"/>
              </a:rPr>
              <a:t>lugar</a:t>
            </a:r>
            <a:r>
              <a:rPr lang="en-US" sz="1500" dirty="0" smtClean="0">
                <a:latin typeface="Arial" panose="020B0604020202020204" pitchFamily="34" charset="0"/>
              </a:rPr>
              <a:t> sin </a:t>
            </a:r>
            <a:r>
              <a:rPr lang="en-US" sz="1500" dirty="0" err="1" smtClean="0">
                <a:latin typeface="Arial" panose="020B0604020202020204" pitchFamily="34" charset="0"/>
              </a:rPr>
              <a:t>dar</a:t>
            </a:r>
            <a:r>
              <a:rPr lang="en-US" sz="1500" dirty="0" smtClean="0">
                <a:latin typeface="Arial" panose="020B0604020202020204" pitchFamily="34" charset="0"/>
              </a:rPr>
              <a:t> con la </a:t>
            </a:r>
            <a:r>
              <a:rPr lang="en-US" sz="1500" dirty="0" err="1" smtClean="0">
                <a:latin typeface="Arial" panose="020B0604020202020204" pitchFamily="34" charset="0"/>
              </a:rPr>
              <a:t>captura</a:t>
            </a:r>
            <a:r>
              <a:rPr lang="en-US" sz="1500" dirty="0" smtClean="0">
                <a:latin typeface="Arial" panose="020B0604020202020204" pitchFamily="34" charset="0"/>
              </a:rPr>
              <a:t> de los </a:t>
            </a:r>
            <a:r>
              <a:rPr lang="en-US" sz="1500" dirty="0" err="1" smtClean="0">
                <a:latin typeface="Arial" panose="020B0604020202020204" pitchFamily="34" charset="0"/>
              </a:rPr>
              <a:t>antisociales</a:t>
            </a:r>
            <a:r>
              <a:rPr lang="en-US" sz="1500" dirty="0" smtClean="0">
                <a:latin typeface="Arial" panose="020B0604020202020204" pitchFamily="34" charset="0"/>
              </a:rPr>
              <a:t>. </a:t>
            </a:r>
            <a:r>
              <a:rPr lang="en-US" sz="1500" dirty="0" smtClean="0">
                <a:latin typeface="Arial" panose="020B0604020202020204" pitchFamily="34" charset="0"/>
              </a:rPr>
              <a:t>Se presume </a:t>
            </a:r>
            <a:r>
              <a:rPr lang="en-US" sz="1500" dirty="0" err="1" smtClean="0">
                <a:latin typeface="Arial" panose="020B0604020202020204" pitchFamily="34" charset="0"/>
              </a:rPr>
              <a:t>complicidad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interna</a:t>
            </a:r>
            <a:r>
              <a:rPr lang="en-US" sz="1500" dirty="0" smtClean="0">
                <a:latin typeface="Arial" panose="020B0604020202020204" pitchFamily="34" charset="0"/>
              </a:rPr>
              <a:t> de </a:t>
            </a:r>
            <a:r>
              <a:rPr lang="en-US" sz="1500" dirty="0" err="1" smtClean="0">
                <a:latin typeface="Arial" panose="020B0604020202020204" pitchFamily="34" charset="0"/>
              </a:rPr>
              <a:t>empleada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doméstica</a:t>
            </a:r>
            <a:r>
              <a:rPr lang="en-US" sz="1500" dirty="0" smtClean="0">
                <a:latin typeface="Arial" panose="020B0604020202020204" pitchFamily="34" charset="0"/>
              </a:rPr>
              <a:t>, </a:t>
            </a:r>
            <a:r>
              <a:rPr lang="en-US" sz="1500" dirty="0" err="1" smtClean="0">
                <a:latin typeface="Arial" panose="020B0604020202020204" pitchFamily="34" charset="0"/>
              </a:rPr>
              <a:t>quien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iniciaba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labores</a:t>
            </a:r>
            <a:r>
              <a:rPr lang="en-US" sz="1500" dirty="0" smtClean="0">
                <a:latin typeface="Arial" panose="020B0604020202020204" pitchFamily="34" charset="0"/>
              </a:rPr>
              <a:t> ese </a:t>
            </a:r>
            <a:r>
              <a:rPr lang="en-US" sz="1500" dirty="0" err="1" smtClean="0">
                <a:latin typeface="Arial" panose="020B0604020202020204" pitchFamily="34" charset="0"/>
              </a:rPr>
              <a:t>día</a:t>
            </a:r>
            <a:endParaRPr lang="en-US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500" b="1" dirty="0" smtClean="0">
                <a:latin typeface="Arial" panose="020B0604020202020204" pitchFamily="34" charset="0"/>
              </a:rPr>
              <a:t>OBJETOS AFECTADOS: </a:t>
            </a:r>
            <a:r>
              <a:rPr lang="es-ES" sz="1500" dirty="0">
                <a:latin typeface="Arial" panose="020B0604020202020204" pitchFamily="34" charset="0"/>
              </a:rPr>
              <a:t> </a:t>
            </a:r>
            <a:r>
              <a:rPr lang="es-ES" sz="1500" dirty="0" smtClean="0">
                <a:latin typeface="Arial" panose="020B0604020202020204" pitchFamily="34" charset="0"/>
              </a:rPr>
              <a:t>Dos </a:t>
            </a:r>
            <a:r>
              <a:rPr lang="es-ES" sz="1500" dirty="0" err="1" smtClean="0">
                <a:latin typeface="Arial" panose="020B0604020202020204" pitchFamily="34" charset="0"/>
              </a:rPr>
              <a:t>tel</a:t>
            </a:r>
            <a:r>
              <a:rPr lang="en-US" sz="1500" dirty="0" err="1" smtClean="0">
                <a:latin typeface="Arial" panose="020B0604020202020204" pitchFamily="34" charset="0"/>
              </a:rPr>
              <a:t>éfonos</a:t>
            </a:r>
            <a:r>
              <a:rPr lang="en-US" sz="1500" dirty="0" smtClean="0">
                <a:latin typeface="Arial" panose="020B0604020202020204" pitchFamily="34" charset="0"/>
              </a:rPr>
              <a:t> y 28.000 </a:t>
            </a:r>
            <a:r>
              <a:rPr lang="en-US" sz="1500" dirty="0" err="1" smtClean="0">
                <a:latin typeface="Arial" panose="020B0604020202020204" pitchFamily="34" charset="0"/>
              </a:rPr>
              <a:t>bs</a:t>
            </a:r>
            <a:r>
              <a:rPr lang="es-ES" sz="1500" b="1" dirty="0" smtClean="0">
                <a:latin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Arial" panose="020B0604020202020204" pitchFamily="34" charset="0"/>
              </a:rPr>
              <a:t>Acta Policial: </a:t>
            </a:r>
            <a:r>
              <a:rPr lang="es-ES" sz="1500" b="1" dirty="0" smtClean="0">
                <a:latin typeface="Arial" panose="020B0604020202020204" pitchFamily="34" charset="0"/>
              </a:rPr>
              <a:t>I.A.P.M.E.H-CIEP.- 365.16</a:t>
            </a:r>
          </a:p>
        </p:txBody>
      </p:sp>
    </p:spTree>
    <p:extLst>
      <p:ext uri="{BB962C8B-B14F-4D97-AF65-F5344CB8AC3E}">
        <p14:creationId xmlns:p14="http://schemas.microsoft.com/office/powerpoint/2010/main" val="13175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51521" y="1448594"/>
            <a:ext cx="86059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VE" b="1" dirty="0">
                <a:latin typeface="Arial" panose="020B0604020202020204" pitchFamily="34" charset="0"/>
              </a:rPr>
              <a:t>Delito</a:t>
            </a:r>
            <a:r>
              <a:rPr lang="es-VE" b="1" dirty="0" smtClean="0">
                <a:latin typeface="Arial" panose="020B0604020202020204" pitchFamily="34" charset="0"/>
              </a:rPr>
              <a:t>: Violencia de Género</a:t>
            </a:r>
            <a:endParaRPr lang="es-VE" b="1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FECHA:</a:t>
            </a:r>
            <a:r>
              <a:rPr lang="es-VE" sz="1500" dirty="0" smtClean="0">
                <a:latin typeface="Arial" panose="020B0604020202020204" pitchFamily="34" charset="0"/>
              </a:rPr>
              <a:t> </a:t>
            </a:r>
            <a:r>
              <a:rPr lang="es-VE" sz="1500" dirty="0" smtClean="0">
                <a:latin typeface="Arial" panose="020B0604020202020204" pitchFamily="34" charset="0"/>
              </a:rPr>
              <a:t>23</a:t>
            </a:r>
            <a:r>
              <a:rPr lang="es-VE" sz="1500" dirty="0" smtClean="0">
                <a:latin typeface="Arial" panose="020B0604020202020204" pitchFamily="34" charset="0"/>
              </a:rPr>
              <a:t>-5</a:t>
            </a:r>
            <a:endParaRPr lang="es-VE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DÍA: </a:t>
            </a:r>
            <a:r>
              <a:rPr lang="es-VE" sz="1500" dirty="0" smtClean="0">
                <a:latin typeface="Arial" panose="020B0604020202020204" pitchFamily="34" charset="0"/>
              </a:rPr>
              <a:t>Lunes </a:t>
            </a:r>
            <a:endParaRPr lang="es-VE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HORA: </a:t>
            </a:r>
            <a:r>
              <a:rPr lang="es-VE" sz="1500" dirty="0" smtClean="0">
                <a:latin typeface="Arial" panose="020B0604020202020204" pitchFamily="34" charset="0"/>
              </a:rPr>
              <a:t>11:00 am</a:t>
            </a:r>
            <a:endParaRPr lang="es-VE" sz="1500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LUGAR</a:t>
            </a:r>
            <a:r>
              <a:rPr lang="es-VE" sz="1500" b="1" dirty="0" smtClean="0">
                <a:latin typeface="Arial" panose="020B0604020202020204" pitchFamily="34" charset="0"/>
              </a:rPr>
              <a:t>: </a:t>
            </a:r>
            <a:r>
              <a:rPr lang="es-VE" sz="1500" dirty="0" smtClean="0">
                <a:latin typeface="Arial" panose="020B0604020202020204" pitchFamily="34" charset="0"/>
              </a:rPr>
              <a:t>El Caracol, cerca de la Bodega de la señora Maite</a:t>
            </a:r>
            <a:endParaRPr lang="es-VE" sz="1500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RELATO: </a:t>
            </a:r>
            <a:r>
              <a:rPr lang="es-VE" sz="1500" dirty="0" err="1" smtClean="0">
                <a:latin typeface="Arial" panose="020B0604020202020204" pitchFamily="34" charset="0"/>
              </a:rPr>
              <a:t>Anyimar</a:t>
            </a:r>
            <a:r>
              <a:rPr lang="es-VE" sz="1500" dirty="0" smtClean="0">
                <a:latin typeface="Arial" panose="020B0604020202020204" pitchFamily="34" charset="0"/>
              </a:rPr>
              <a:t> Carolina (15 años) con tres meses de embarazo, manifiesta haber sido victima de maltratos y agresiones físicas por parte de una ciudadana propietaria de la vivienda. La comisión se traslada al mencionado lugar de denuncia, sin encontrar a los victimarios y remite el caso al Consejo de Protección</a:t>
            </a:r>
            <a:endParaRPr lang="es-VE" sz="1500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500" b="1" dirty="0" smtClean="0">
                <a:latin typeface="Arial" panose="020B0604020202020204" pitchFamily="34" charset="0"/>
              </a:rPr>
              <a:t>Fuente</a:t>
            </a:r>
            <a:r>
              <a:rPr lang="es-ES" sz="1500" b="1" dirty="0" smtClean="0">
                <a:latin typeface="Arial" panose="020B0604020202020204" pitchFamily="34" charset="0"/>
              </a:rPr>
              <a:t>: </a:t>
            </a:r>
            <a:r>
              <a:rPr lang="es-ES" sz="1500" dirty="0" smtClean="0">
                <a:latin typeface="Arial" panose="020B0604020202020204" pitchFamily="34" charset="0"/>
              </a:rPr>
              <a:t>Novedades del </a:t>
            </a:r>
            <a:r>
              <a:rPr lang="es-ES" sz="1500" dirty="0" smtClean="0">
                <a:latin typeface="Arial" panose="020B0604020202020204" pitchFamily="34" charset="0"/>
              </a:rPr>
              <a:t>23</a:t>
            </a:r>
            <a:r>
              <a:rPr lang="es-ES" sz="1500" dirty="0" smtClean="0">
                <a:latin typeface="Arial" panose="020B0604020202020204" pitchFamily="34" charset="0"/>
              </a:rPr>
              <a:t> </a:t>
            </a:r>
            <a:r>
              <a:rPr lang="es-ES" sz="1500" dirty="0" smtClean="0">
                <a:latin typeface="Arial" panose="020B0604020202020204" pitchFamily="34" charset="0"/>
              </a:rPr>
              <a:t>de </a:t>
            </a:r>
            <a:r>
              <a:rPr lang="es-ES" sz="1500" dirty="0" smtClean="0">
                <a:latin typeface="Arial" panose="020B0604020202020204" pitchFamily="34" charset="0"/>
              </a:rPr>
              <a:t>Mayo – Acta IAPMEH UPV 367 -16</a:t>
            </a:r>
            <a:endParaRPr lang="es-ES" sz="1500" b="1" dirty="0" smtClean="0">
              <a:latin typeface="Arial" panose="020B0604020202020204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 bwMode="auto">
          <a:xfrm>
            <a:off x="395288" y="1123950"/>
            <a:ext cx="82089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ALERTA SEMANA </a:t>
            </a: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21</a:t>
            </a:r>
            <a:endParaRPr lang="es-VE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Se registraron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trece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13)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delitos:  </a:t>
            </a:r>
            <a:endParaRPr lang="es-VE" sz="16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>
              <a:solidFill>
                <a:srgbClr val="005DA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51521" y="1448594"/>
            <a:ext cx="860594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VE" b="1" dirty="0">
                <a:latin typeface="Arial" panose="020B0604020202020204" pitchFamily="34" charset="0"/>
              </a:rPr>
              <a:t>Delito</a:t>
            </a:r>
            <a:r>
              <a:rPr lang="es-VE" b="1" dirty="0" smtClean="0">
                <a:latin typeface="Arial" panose="020B0604020202020204" pitchFamily="34" charset="0"/>
              </a:rPr>
              <a:t>: </a:t>
            </a:r>
            <a:r>
              <a:rPr lang="es-VE" b="1" dirty="0" smtClean="0">
                <a:latin typeface="Arial" panose="020B0604020202020204" pitchFamily="34" charset="0"/>
              </a:rPr>
              <a:t>Hurto de Veh</a:t>
            </a:r>
            <a:r>
              <a:rPr lang="es-VE" b="1" dirty="0" smtClean="0">
                <a:latin typeface="Arial" panose="020B0604020202020204" pitchFamily="34" charset="0"/>
              </a:rPr>
              <a:t>ículo</a:t>
            </a:r>
            <a:endParaRPr lang="es-VE" b="1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FECHA:</a:t>
            </a:r>
            <a:r>
              <a:rPr lang="es-VE" sz="1500" dirty="0" smtClean="0">
                <a:latin typeface="Arial" panose="020B0604020202020204" pitchFamily="34" charset="0"/>
              </a:rPr>
              <a:t> </a:t>
            </a:r>
            <a:r>
              <a:rPr lang="es-VE" sz="1500" dirty="0" smtClean="0">
                <a:latin typeface="Arial" panose="020B0604020202020204" pitchFamily="34" charset="0"/>
              </a:rPr>
              <a:t>23</a:t>
            </a:r>
            <a:r>
              <a:rPr lang="es-VE" sz="1500" dirty="0" smtClean="0">
                <a:latin typeface="Arial" panose="020B0604020202020204" pitchFamily="34" charset="0"/>
              </a:rPr>
              <a:t>-5</a:t>
            </a:r>
            <a:endParaRPr lang="es-VE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DÍA: </a:t>
            </a:r>
            <a:r>
              <a:rPr lang="es-VE" sz="1500" dirty="0" smtClean="0">
                <a:latin typeface="Arial" panose="020B0604020202020204" pitchFamily="34" charset="0"/>
              </a:rPr>
              <a:t>Lunes </a:t>
            </a:r>
            <a:endParaRPr lang="es-VE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HORA: </a:t>
            </a:r>
            <a:r>
              <a:rPr lang="es-VE" sz="1500" dirty="0" smtClean="0">
                <a:latin typeface="Arial" panose="020B0604020202020204" pitchFamily="34" charset="0"/>
              </a:rPr>
              <a:t>2:00 am</a:t>
            </a:r>
            <a:endParaRPr lang="es-VE" sz="1500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LUGAR: </a:t>
            </a:r>
            <a:r>
              <a:rPr lang="es-VE" sz="1500" dirty="0" smtClean="0">
                <a:latin typeface="Arial" panose="020B0604020202020204" pitchFamily="34" charset="0"/>
              </a:rPr>
              <a:t>Calle 10, </a:t>
            </a:r>
            <a:r>
              <a:rPr lang="es-VE" sz="1500" dirty="0" err="1" smtClean="0">
                <a:latin typeface="Arial" panose="020B0604020202020204" pitchFamily="34" charset="0"/>
              </a:rPr>
              <a:t>Amore</a:t>
            </a:r>
            <a:r>
              <a:rPr lang="es-VE" sz="1500" dirty="0" smtClean="0">
                <a:latin typeface="Arial" panose="020B0604020202020204" pitchFamily="34" charset="0"/>
              </a:rPr>
              <a:t>, La Boyera</a:t>
            </a:r>
            <a:endParaRPr lang="es-VE" sz="1500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RELATO: </a:t>
            </a:r>
            <a:r>
              <a:rPr lang="es-VE" sz="1500" dirty="0" smtClean="0">
                <a:latin typeface="Arial" panose="020B0604020202020204" pitchFamily="34" charset="0"/>
              </a:rPr>
              <a:t>Carlos Rene </a:t>
            </a:r>
            <a:r>
              <a:rPr lang="es-VE" sz="1500" dirty="0" err="1" smtClean="0">
                <a:latin typeface="Arial" panose="020B0604020202020204" pitchFamily="34" charset="0"/>
              </a:rPr>
              <a:t>Vasquez</a:t>
            </a:r>
            <a:r>
              <a:rPr lang="es-VE" sz="1500" dirty="0" smtClean="0">
                <a:latin typeface="Arial" panose="020B0604020202020204" pitchFamily="34" charset="0"/>
              </a:rPr>
              <a:t> </a:t>
            </a:r>
            <a:r>
              <a:rPr lang="es-VE" sz="1500" dirty="0" err="1" smtClean="0">
                <a:latin typeface="Arial" panose="020B0604020202020204" pitchFamily="34" charset="0"/>
              </a:rPr>
              <a:t>Rodriguez</a:t>
            </a:r>
            <a:r>
              <a:rPr lang="es-VE" sz="1500" dirty="0" smtClean="0">
                <a:latin typeface="Arial" panose="020B0604020202020204" pitchFamily="34" charset="0"/>
              </a:rPr>
              <a:t> V-11412515 (0424-1820046) remite copia de denuncia realizada ante CICPC donde manifiesta hurto de vehículo Chevrolet </a:t>
            </a:r>
            <a:r>
              <a:rPr lang="es-VE" sz="1500" dirty="0" err="1" smtClean="0">
                <a:latin typeface="Arial" panose="020B0604020202020204" pitchFamily="34" charset="0"/>
              </a:rPr>
              <a:t>Aveo</a:t>
            </a:r>
            <a:r>
              <a:rPr lang="es-VE" sz="1500" dirty="0" smtClean="0">
                <a:latin typeface="Arial" panose="020B0604020202020204" pitchFamily="34" charset="0"/>
              </a:rPr>
              <a:t> 4P Gris AA341UK</a:t>
            </a:r>
            <a:endParaRPr lang="es-VE" sz="1500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500" b="1" dirty="0" smtClean="0">
                <a:latin typeface="Arial" panose="020B0604020202020204" pitchFamily="34" charset="0"/>
              </a:rPr>
              <a:t>Fuente</a:t>
            </a:r>
            <a:r>
              <a:rPr lang="es-ES" sz="1500" b="1" dirty="0" smtClean="0">
                <a:latin typeface="Arial" panose="020B0604020202020204" pitchFamily="34" charset="0"/>
              </a:rPr>
              <a:t>: </a:t>
            </a:r>
            <a:r>
              <a:rPr lang="en-US" sz="1600" dirty="0" smtClean="0"/>
              <a:t>K-16-0231-01588 CICPC </a:t>
            </a:r>
            <a:r>
              <a:rPr lang="en-US" sz="1600" dirty="0" err="1" smtClean="0"/>
              <a:t>División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Hurto</a:t>
            </a:r>
            <a:r>
              <a:rPr lang="en-US" sz="1600" dirty="0" smtClean="0"/>
              <a:t> de </a:t>
            </a:r>
            <a:r>
              <a:rPr lang="en-US" sz="1600" dirty="0" err="1" smtClean="0"/>
              <a:t>Vehículos</a:t>
            </a:r>
            <a:endParaRPr lang="es-ES" sz="1500" b="1" dirty="0" smtClean="0">
              <a:latin typeface="Arial" panose="020B0604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>
              <a:solidFill>
                <a:srgbClr val="005DA2"/>
              </a:solidFill>
              <a:latin typeface="Arial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 bwMode="auto">
          <a:xfrm>
            <a:off x="395288" y="1123950"/>
            <a:ext cx="82089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ALERTA SEMANA </a:t>
            </a: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21</a:t>
            </a:r>
            <a:endParaRPr lang="es-VE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Se registraron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trece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13)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delitos:  </a:t>
            </a:r>
            <a:endParaRPr lang="es-VE" sz="16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5738" y="1268760"/>
            <a:ext cx="91439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VE" b="1" dirty="0">
                <a:latin typeface="Arial" panose="020B0604020202020204" pitchFamily="34" charset="0"/>
              </a:rPr>
              <a:t>Delito: </a:t>
            </a:r>
            <a:r>
              <a:rPr lang="es-VE" b="1" dirty="0" smtClean="0">
                <a:latin typeface="Arial" panose="020B0604020202020204" pitchFamily="34" charset="0"/>
              </a:rPr>
              <a:t>Robo de moto</a:t>
            </a:r>
            <a:endParaRPr lang="es-VE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Fecha: </a:t>
            </a:r>
            <a:r>
              <a:rPr lang="es-VE" sz="1500" dirty="0" smtClean="0">
                <a:latin typeface="Arial" panose="020B0604020202020204" pitchFamily="34" charset="0"/>
              </a:rPr>
              <a:t>24</a:t>
            </a:r>
            <a:r>
              <a:rPr lang="es-VE" sz="1500" dirty="0" smtClean="0">
                <a:latin typeface="Arial" panose="020B0604020202020204" pitchFamily="34" charset="0"/>
              </a:rPr>
              <a:t>-5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Día</a:t>
            </a:r>
            <a:r>
              <a:rPr lang="es-VE" sz="1500" b="1" dirty="0" smtClean="0">
                <a:latin typeface="Arial" panose="020B0604020202020204" pitchFamily="34" charset="0"/>
              </a:rPr>
              <a:t>: </a:t>
            </a:r>
            <a:r>
              <a:rPr lang="es-VE" sz="1500" dirty="0" smtClean="0">
                <a:latin typeface="Arial" panose="020B0604020202020204" pitchFamily="34" charset="0"/>
              </a:rPr>
              <a:t>Martes</a:t>
            </a:r>
            <a:endParaRPr lang="es-VE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Hora: </a:t>
            </a:r>
            <a:r>
              <a:rPr lang="es-ES" sz="1500" dirty="0" smtClean="0">
                <a:latin typeface="Arial" panose="020B0604020202020204" pitchFamily="34" charset="0"/>
              </a:rPr>
              <a:t>7:35 </a:t>
            </a:r>
            <a:r>
              <a:rPr lang="es-ES" sz="1500" dirty="0" smtClean="0"/>
              <a:t> </a:t>
            </a:r>
            <a:r>
              <a:rPr lang="es-ES" sz="1500" dirty="0" smtClean="0"/>
              <a:t>Hrs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Lugar</a:t>
            </a:r>
            <a:r>
              <a:rPr lang="es-VE" sz="1500" b="1" dirty="0">
                <a:latin typeface="Arial" panose="020B0604020202020204" pitchFamily="34" charset="0"/>
              </a:rPr>
              <a:t>: </a:t>
            </a:r>
            <a:r>
              <a:rPr lang="es-VE" sz="1500" dirty="0" smtClean="0">
                <a:latin typeface="Arial" panose="020B0604020202020204" pitchFamily="34" charset="0"/>
              </a:rPr>
              <a:t>Av. </a:t>
            </a:r>
            <a:r>
              <a:rPr lang="es-VE" sz="1500" dirty="0" err="1" smtClean="0">
                <a:latin typeface="Arial" panose="020B0604020202020204" pitchFamily="34" charset="0"/>
              </a:rPr>
              <a:t>Ppal</a:t>
            </a:r>
            <a:r>
              <a:rPr lang="es-VE" sz="1500" dirty="0" smtClean="0">
                <a:latin typeface="Arial" panose="020B0604020202020204" pitchFamily="34" charset="0"/>
              </a:rPr>
              <a:t> de </a:t>
            </a:r>
            <a:r>
              <a:rPr lang="es-VE" sz="1500" dirty="0" err="1" smtClean="0">
                <a:latin typeface="Arial" panose="020B0604020202020204" pitchFamily="34" charset="0"/>
              </a:rPr>
              <a:t>Caicaguana</a:t>
            </a:r>
            <a:r>
              <a:rPr lang="es-VE" sz="1500" dirty="0" smtClean="0">
                <a:latin typeface="Arial" panose="020B0604020202020204" pitchFamily="34" charset="0"/>
              </a:rPr>
              <a:t> </a:t>
            </a:r>
            <a:endParaRPr lang="es-VE" sz="1500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500" b="1" dirty="0" smtClean="0">
                <a:latin typeface="Arial" panose="020B0604020202020204" pitchFamily="34" charset="0"/>
              </a:rPr>
              <a:t>Descripción </a:t>
            </a:r>
            <a:r>
              <a:rPr lang="es-ES" sz="1500" b="1" dirty="0">
                <a:latin typeface="Arial" panose="020B0604020202020204" pitchFamily="34" charset="0"/>
              </a:rPr>
              <a:t>del </a:t>
            </a:r>
            <a:r>
              <a:rPr lang="es-ES" sz="1500" b="1" dirty="0" smtClean="0">
                <a:latin typeface="Arial" panose="020B0604020202020204" pitchFamily="34" charset="0"/>
              </a:rPr>
              <a:t>hecho</a:t>
            </a:r>
            <a:r>
              <a:rPr lang="es-ES" sz="1500" dirty="0" smtClean="0">
                <a:latin typeface="Arial" panose="020B0604020202020204" pitchFamily="34" charset="0"/>
              </a:rPr>
              <a:t>: Dos sujetos a bordo de una moto, despojaron al ciudadano Daniel Ruiz V 11.740.809 de su moto </a:t>
            </a:r>
            <a:r>
              <a:rPr lang="es-ES" sz="1500" dirty="0" err="1" smtClean="0">
                <a:latin typeface="Arial" panose="020B0604020202020204" pitchFamily="34" charset="0"/>
              </a:rPr>
              <a:t>Keeway</a:t>
            </a:r>
            <a:r>
              <a:rPr lang="es-ES" sz="1500" dirty="0" smtClean="0">
                <a:latin typeface="Arial" panose="020B0604020202020204" pitchFamily="34" charset="0"/>
              </a:rPr>
              <a:t> Enduro Blanca con Anaranjada AA 516 1J bajo amenaza de muerte. El victimario es reconocido por la victima mediante registro fotográfico. Se conoce habita en la Zona Rural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Arial" panose="020B0604020202020204" pitchFamily="34" charset="0"/>
              </a:rPr>
              <a:t>Fuente: </a:t>
            </a:r>
            <a:r>
              <a:rPr lang="es-ES" sz="1500" b="1" dirty="0" smtClean="0">
                <a:latin typeface="Arial" panose="020B0604020202020204" pitchFamily="34" charset="0"/>
              </a:rPr>
              <a:t>Notificación del Delito CIEP-009-16</a:t>
            </a:r>
            <a:endParaRPr lang="es-ES" sz="1500" b="1" dirty="0" smtClean="0">
              <a:latin typeface="Arial" panose="020B0604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>
              <a:solidFill>
                <a:srgbClr val="005DA2"/>
              </a:solidFill>
              <a:latin typeface="Arial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 bwMode="auto">
          <a:xfrm>
            <a:off x="454637" y="836712"/>
            <a:ext cx="82089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ALERTA SEMANA </a:t>
            </a: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21</a:t>
            </a:r>
            <a:endParaRPr lang="es-VE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Se registraron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trece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13)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delitos:  </a:t>
            </a:r>
            <a:endParaRPr lang="es-VE" sz="16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5738" y="1268760"/>
            <a:ext cx="91439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VE" b="1" dirty="0">
                <a:latin typeface="Arial" panose="020B0604020202020204" pitchFamily="34" charset="0"/>
              </a:rPr>
              <a:t>Delito: </a:t>
            </a:r>
            <a:r>
              <a:rPr lang="es-VE" b="1" dirty="0" smtClean="0">
                <a:latin typeface="Arial" panose="020B0604020202020204" pitchFamily="34" charset="0"/>
              </a:rPr>
              <a:t>Hurto</a:t>
            </a:r>
            <a:endParaRPr lang="es-VE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Fecha: </a:t>
            </a:r>
            <a:r>
              <a:rPr lang="es-VE" sz="1500" dirty="0" smtClean="0">
                <a:latin typeface="Arial" panose="020B0604020202020204" pitchFamily="34" charset="0"/>
              </a:rPr>
              <a:t>24</a:t>
            </a:r>
            <a:r>
              <a:rPr lang="es-VE" sz="1500" dirty="0" smtClean="0">
                <a:latin typeface="Arial" panose="020B0604020202020204" pitchFamily="34" charset="0"/>
              </a:rPr>
              <a:t>-5</a:t>
            </a:r>
            <a:endParaRPr lang="es-VE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Día: </a:t>
            </a:r>
            <a:r>
              <a:rPr lang="es-VE" sz="1500" dirty="0" smtClean="0">
                <a:latin typeface="Arial" panose="020B0604020202020204" pitchFamily="34" charset="0"/>
              </a:rPr>
              <a:t>Martes</a:t>
            </a:r>
            <a:endParaRPr lang="es-VE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Hora: </a:t>
            </a:r>
            <a:r>
              <a:rPr lang="es-ES" sz="1500" dirty="0" smtClean="0">
                <a:latin typeface="Arial" panose="020B0604020202020204" pitchFamily="34" charset="0"/>
              </a:rPr>
              <a:t>8:10</a:t>
            </a:r>
            <a:r>
              <a:rPr lang="es-ES" sz="1500" dirty="0" smtClean="0"/>
              <a:t> </a:t>
            </a:r>
            <a:r>
              <a:rPr lang="es-ES" sz="1500" dirty="0" smtClean="0"/>
              <a:t>Hrs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Lugar</a:t>
            </a:r>
            <a:r>
              <a:rPr lang="es-VE" sz="1500" b="1" dirty="0">
                <a:latin typeface="Arial" panose="020B0604020202020204" pitchFamily="34" charset="0"/>
              </a:rPr>
              <a:t>: </a:t>
            </a:r>
            <a:r>
              <a:rPr lang="es-VE" sz="1500" dirty="0" smtClean="0">
                <a:latin typeface="Arial" panose="020B0604020202020204" pitchFamily="34" charset="0"/>
              </a:rPr>
              <a:t>Avenida Principal Solar del Hatillo, campo Omar Vizquel</a:t>
            </a:r>
            <a:endParaRPr lang="es-VE" sz="1500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500" b="1" dirty="0" smtClean="0">
                <a:latin typeface="Arial" panose="020B0604020202020204" pitchFamily="34" charset="0"/>
              </a:rPr>
              <a:t>Descripción </a:t>
            </a:r>
            <a:r>
              <a:rPr lang="es-ES" sz="1500" b="1" dirty="0">
                <a:latin typeface="Arial" panose="020B0604020202020204" pitchFamily="34" charset="0"/>
              </a:rPr>
              <a:t>del </a:t>
            </a:r>
            <a:r>
              <a:rPr lang="es-ES" sz="1500" b="1" dirty="0" smtClean="0">
                <a:latin typeface="Arial" panose="020B0604020202020204" pitchFamily="34" charset="0"/>
              </a:rPr>
              <a:t>hecho</a:t>
            </a:r>
            <a:r>
              <a:rPr lang="es-ES" sz="1500" b="1" dirty="0" smtClean="0">
                <a:latin typeface="Arial" panose="020B0604020202020204" pitchFamily="34" charset="0"/>
              </a:rPr>
              <a:t>: </a:t>
            </a:r>
            <a:r>
              <a:rPr lang="es-ES" sz="1500" dirty="0" smtClean="0">
                <a:latin typeface="Arial" panose="020B0604020202020204" pitchFamily="34" charset="0"/>
              </a:rPr>
              <a:t>Se recibe llamada denunciando el hurto de tubos y material de reja del polideportivo Omar Vizquel, donde se logra aprehender a un ciudadano con los materiales denunciados, reteniendo también el vehículo.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500" b="1" dirty="0" smtClean="0">
                <a:latin typeface="Arial" panose="020B0604020202020204" pitchFamily="34" charset="0"/>
              </a:rPr>
              <a:t>Detenido: </a:t>
            </a:r>
            <a:r>
              <a:rPr lang="es-ES" sz="1500" dirty="0" err="1" smtClean="0">
                <a:latin typeface="Arial" panose="020B0604020202020204" pitchFamily="34" charset="0"/>
              </a:rPr>
              <a:t>Yernis</a:t>
            </a:r>
            <a:r>
              <a:rPr lang="es-ES" sz="1500" dirty="0" smtClean="0">
                <a:latin typeface="Arial" panose="020B0604020202020204" pitchFamily="34" charset="0"/>
              </a:rPr>
              <a:t> </a:t>
            </a:r>
            <a:r>
              <a:rPr lang="es-ES" sz="1500" dirty="0" err="1" smtClean="0">
                <a:latin typeface="Arial" panose="020B0604020202020204" pitchFamily="34" charset="0"/>
              </a:rPr>
              <a:t>Ramirez</a:t>
            </a:r>
            <a:r>
              <a:rPr lang="es-ES" sz="1500" dirty="0" smtClean="0">
                <a:latin typeface="Arial" panose="020B0604020202020204" pitchFamily="34" charset="0"/>
              </a:rPr>
              <a:t> (V-22.388.327) 23 años de edad, residenciado en La Guairita – no tiene antecedentes</a:t>
            </a:r>
            <a:endParaRPr lang="es-ES" sz="1500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Arial" panose="020B0604020202020204" pitchFamily="34" charset="0"/>
              </a:rPr>
              <a:t>Acta Policial: </a:t>
            </a:r>
            <a:r>
              <a:rPr lang="es-ES" sz="1500" b="1" dirty="0" smtClean="0">
                <a:latin typeface="Arial" panose="020B0604020202020204" pitchFamily="34" charset="0"/>
              </a:rPr>
              <a:t>IAPMEH-CIEP-370-16</a:t>
            </a:r>
            <a:endParaRPr lang="es-ES" sz="1500" b="1" dirty="0" smtClean="0">
              <a:latin typeface="Arial" panose="020B0604020202020204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 bwMode="auto">
          <a:xfrm>
            <a:off x="468313" y="730102"/>
            <a:ext cx="82089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ALERTA SEMANA </a:t>
            </a: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21</a:t>
            </a:r>
            <a:endParaRPr lang="es-VE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Se registraron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tre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ce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13)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delitos:  </a:t>
            </a:r>
            <a:endParaRPr lang="es-VE" sz="16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>
              <a:solidFill>
                <a:srgbClr val="005DA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5738" y="1268760"/>
            <a:ext cx="91439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VE" b="1" dirty="0">
                <a:latin typeface="Arial" panose="020B0604020202020204" pitchFamily="34" charset="0"/>
              </a:rPr>
              <a:t>Delito: </a:t>
            </a:r>
            <a:r>
              <a:rPr lang="es-VE" b="1" dirty="0" smtClean="0">
                <a:latin typeface="Arial" panose="020B0604020202020204" pitchFamily="34" charset="0"/>
              </a:rPr>
              <a:t>Robo</a:t>
            </a:r>
            <a:endParaRPr lang="es-VE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Fecha: </a:t>
            </a:r>
            <a:r>
              <a:rPr lang="es-VE" sz="1500" dirty="0" smtClean="0">
                <a:latin typeface="Arial" panose="020B0604020202020204" pitchFamily="34" charset="0"/>
              </a:rPr>
              <a:t>24</a:t>
            </a:r>
            <a:r>
              <a:rPr lang="es-VE" sz="1500" dirty="0" smtClean="0">
                <a:latin typeface="Arial" panose="020B0604020202020204" pitchFamily="34" charset="0"/>
              </a:rPr>
              <a:t>-5</a:t>
            </a:r>
            <a:r>
              <a:rPr lang="es-VE" sz="1500" dirty="0">
                <a:latin typeface="Arial" panose="020B0604020202020204" pitchFamily="34" charset="0"/>
              </a:rPr>
              <a:t> </a:t>
            </a:r>
            <a:r>
              <a:rPr lang="es-VE" sz="1500" dirty="0" smtClean="0">
                <a:latin typeface="Arial" panose="020B0604020202020204" pitchFamily="34" charset="0"/>
              </a:rPr>
              <a:t>	</a:t>
            </a:r>
            <a:r>
              <a:rPr lang="es-VE" sz="1500" b="1" dirty="0" smtClean="0">
                <a:latin typeface="Arial" panose="020B0604020202020204" pitchFamily="34" charset="0"/>
              </a:rPr>
              <a:t>Día</a:t>
            </a:r>
            <a:r>
              <a:rPr lang="es-VE" sz="1500" b="1" dirty="0" smtClean="0">
                <a:latin typeface="Arial" panose="020B0604020202020204" pitchFamily="34" charset="0"/>
              </a:rPr>
              <a:t>: </a:t>
            </a:r>
            <a:r>
              <a:rPr lang="es-VE" sz="1500" dirty="0" smtClean="0">
                <a:latin typeface="Arial" panose="020B0604020202020204" pitchFamily="34" charset="0"/>
              </a:rPr>
              <a:t>Martes</a:t>
            </a:r>
            <a:r>
              <a:rPr lang="es-VE" sz="1500" dirty="0">
                <a:latin typeface="Arial" panose="020B0604020202020204" pitchFamily="34" charset="0"/>
              </a:rPr>
              <a:t>	</a:t>
            </a:r>
            <a:r>
              <a:rPr lang="es-VE" sz="1500" dirty="0" smtClean="0">
                <a:latin typeface="Arial" panose="020B0604020202020204" pitchFamily="34" charset="0"/>
              </a:rPr>
              <a:t>	</a:t>
            </a:r>
            <a:r>
              <a:rPr lang="es-VE" sz="1500" b="1" dirty="0" smtClean="0">
                <a:latin typeface="Arial" panose="020B0604020202020204" pitchFamily="34" charset="0"/>
              </a:rPr>
              <a:t>Hora</a:t>
            </a:r>
            <a:r>
              <a:rPr lang="es-VE" sz="1500" b="1" dirty="0" smtClean="0">
                <a:latin typeface="Arial" panose="020B0604020202020204" pitchFamily="34" charset="0"/>
              </a:rPr>
              <a:t>: </a:t>
            </a:r>
            <a:r>
              <a:rPr lang="es-ES" sz="1500" dirty="0" smtClean="0">
                <a:latin typeface="Arial" panose="020B0604020202020204" pitchFamily="34" charset="0"/>
              </a:rPr>
              <a:t>21:20 </a:t>
            </a:r>
            <a:r>
              <a:rPr lang="es-ES" sz="1500" dirty="0" err="1" smtClean="0"/>
              <a:t>Hrs</a:t>
            </a:r>
            <a:endParaRPr lang="es-ES" sz="1500" dirty="0" smtClean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Lugar</a:t>
            </a:r>
            <a:r>
              <a:rPr lang="es-VE" sz="1500" b="1" dirty="0" smtClean="0">
                <a:latin typeface="Arial" panose="020B0604020202020204" pitchFamily="34" charset="0"/>
              </a:rPr>
              <a:t>: </a:t>
            </a:r>
            <a:r>
              <a:rPr lang="es-VE" sz="1500" dirty="0" smtClean="0">
                <a:latin typeface="Arial" panose="020B0604020202020204" pitchFamily="34" charset="0"/>
              </a:rPr>
              <a:t>Sabaneta, calle “Doña Benita” Quinta Villa Los Ángeles</a:t>
            </a:r>
            <a:endParaRPr lang="es-VE" sz="1500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500" b="1" dirty="0" smtClean="0">
                <a:latin typeface="Arial" panose="020B0604020202020204" pitchFamily="34" charset="0"/>
              </a:rPr>
              <a:t>Descripción </a:t>
            </a:r>
            <a:r>
              <a:rPr lang="es-ES" sz="1500" b="1" dirty="0">
                <a:latin typeface="Arial" panose="020B0604020202020204" pitchFamily="34" charset="0"/>
              </a:rPr>
              <a:t>del </a:t>
            </a:r>
            <a:r>
              <a:rPr lang="es-ES" sz="1500" b="1" dirty="0" smtClean="0">
                <a:latin typeface="Arial" panose="020B0604020202020204" pitchFamily="34" charset="0"/>
              </a:rPr>
              <a:t>hecho</a:t>
            </a:r>
            <a:r>
              <a:rPr lang="es-ES" sz="1500" b="1" dirty="0" smtClean="0">
                <a:latin typeface="Arial" panose="020B0604020202020204" pitchFamily="34" charset="0"/>
              </a:rPr>
              <a:t>: </a:t>
            </a:r>
            <a:r>
              <a:rPr lang="es-ES" sz="1500" dirty="0" smtClean="0">
                <a:latin typeface="Arial" panose="020B0604020202020204" pitchFamily="34" charset="0"/>
              </a:rPr>
              <a:t>La ciudadana Karla Parra (31 años) es interceptada por cinco sujetos a bordo de dos motos que venían persiguiéndola desde La Mata, despojándola de su vehículo </a:t>
            </a:r>
            <a:r>
              <a:rPr lang="es-ES" sz="1500" dirty="0" err="1" smtClean="0">
                <a:latin typeface="Arial" panose="020B0604020202020204" pitchFamily="34" charset="0"/>
              </a:rPr>
              <a:t>Yaris</a:t>
            </a:r>
            <a:r>
              <a:rPr lang="es-ES" sz="1500" dirty="0" smtClean="0">
                <a:latin typeface="Arial" panose="020B0604020202020204" pitchFamily="34" charset="0"/>
              </a:rPr>
              <a:t> 2007 y llevándola hasta su residencia  para robarla, donde la madre de la víctima enciende una alarma y los sujetos emprenden huida llevándose consigo sólo un celular. El caso es llevado en conjunto con CICPC antiextorsión y secuestro debido a que los sujetos conocían detalles personales de la víctima, su familia y su vivienda</a:t>
            </a:r>
            <a:endParaRPr lang="es-ES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Arial" panose="020B0604020202020204" pitchFamily="34" charset="0"/>
              </a:rPr>
              <a:t>Acta </a:t>
            </a:r>
            <a:r>
              <a:rPr lang="es-ES" sz="1500" dirty="0" smtClean="0">
                <a:latin typeface="Arial" panose="020B0604020202020204" pitchFamily="34" charset="0"/>
              </a:rPr>
              <a:t>Policial: </a:t>
            </a:r>
            <a:r>
              <a:rPr lang="es-ES" sz="1500" b="1" dirty="0" smtClean="0">
                <a:latin typeface="Arial" panose="020B0604020202020204" pitchFamily="34" charset="0"/>
              </a:rPr>
              <a:t>IAPMEH-CIEP-011-16 y IAPMEH-UPV-373-2016</a:t>
            </a:r>
            <a:endParaRPr lang="es-ES" sz="1500" b="1" dirty="0" smtClean="0">
              <a:latin typeface="Arial" panose="020B0604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>
              <a:solidFill>
                <a:srgbClr val="005DA2"/>
              </a:solidFill>
              <a:latin typeface="Arial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 bwMode="auto">
          <a:xfrm>
            <a:off x="468313" y="730102"/>
            <a:ext cx="82089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ALERTA SEMANA </a:t>
            </a: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21</a:t>
            </a:r>
            <a:endParaRPr lang="es-VE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Se registraron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tre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ce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13)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delitos:  </a:t>
            </a:r>
            <a:endParaRPr lang="es-VE" sz="16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575333" y="1700808"/>
            <a:ext cx="78488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VE" b="1" dirty="0">
                <a:latin typeface="Arial" panose="020B0604020202020204" pitchFamily="34" charset="0"/>
              </a:rPr>
              <a:t>Delito: </a:t>
            </a:r>
            <a:r>
              <a:rPr lang="es-VE" b="1" dirty="0" smtClean="0">
                <a:latin typeface="Arial" panose="020B0604020202020204" pitchFamily="34" charset="0"/>
              </a:rPr>
              <a:t>Hurto de </a:t>
            </a:r>
            <a:r>
              <a:rPr lang="es-VE" b="1" dirty="0" smtClean="0">
                <a:latin typeface="Arial" panose="020B0604020202020204" pitchFamily="34" charset="0"/>
              </a:rPr>
              <a:t>Local Comercial</a:t>
            </a:r>
            <a:endParaRPr lang="es-VE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Fecha: </a:t>
            </a:r>
            <a:r>
              <a:rPr lang="es-VE" sz="1500" dirty="0" smtClean="0">
                <a:latin typeface="Arial" panose="020B0604020202020204" pitchFamily="34" charset="0"/>
              </a:rPr>
              <a:t>25-5</a:t>
            </a:r>
            <a:endParaRPr lang="es-VE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Día: </a:t>
            </a:r>
            <a:r>
              <a:rPr lang="es-VE" sz="1500" dirty="0" smtClean="0">
                <a:latin typeface="Arial" panose="020B0604020202020204" pitchFamily="34" charset="0"/>
              </a:rPr>
              <a:t>Miércoles</a:t>
            </a:r>
            <a:endParaRPr lang="es-VE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Hora: </a:t>
            </a:r>
            <a:r>
              <a:rPr lang="es-VE" sz="1500" dirty="0" smtClean="0">
                <a:latin typeface="Arial" panose="020B0604020202020204" pitchFamily="34" charset="0"/>
              </a:rPr>
              <a:t>03:00 </a:t>
            </a:r>
            <a:r>
              <a:rPr lang="es-ES" sz="1500" dirty="0" err="1" smtClean="0"/>
              <a:t>Hrs</a:t>
            </a:r>
            <a:endParaRPr lang="es-ES" sz="1500" dirty="0" smtClean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Lugar: </a:t>
            </a:r>
            <a:r>
              <a:rPr lang="es-VE" sz="1500" dirty="0" smtClean="0">
                <a:latin typeface="Arial" panose="020B0604020202020204" pitchFamily="34" charset="0"/>
              </a:rPr>
              <a:t>Avenida Sur 7, Sport Center Los Naranjos</a:t>
            </a:r>
            <a:endParaRPr lang="es-VE" sz="1500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500" b="1" dirty="0" smtClean="0">
                <a:latin typeface="Arial" panose="020B0604020202020204" pitchFamily="34" charset="0"/>
              </a:rPr>
              <a:t>Descripción </a:t>
            </a:r>
            <a:r>
              <a:rPr lang="es-ES" sz="1500" b="1" dirty="0">
                <a:latin typeface="Arial" panose="020B0604020202020204" pitchFamily="34" charset="0"/>
              </a:rPr>
              <a:t>del </a:t>
            </a:r>
            <a:r>
              <a:rPr lang="es-ES" sz="1500" b="1" dirty="0" smtClean="0">
                <a:latin typeface="Arial" panose="020B0604020202020204" pitchFamily="34" charset="0"/>
              </a:rPr>
              <a:t>hecho:  </a:t>
            </a:r>
            <a:r>
              <a:rPr lang="es-ES" sz="1500" dirty="0" smtClean="0">
                <a:latin typeface="Arial" panose="020B0604020202020204" pitchFamily="34" charset="0"/>
              </a:rPr>
              <a:t>Personal de seguridad del Sport Center, manifiestan que dos sujetos a bordo de motos se introdujeron en el edificio llevándose 2 computadores, una maquina de imprimir carnets y del local Pastel </a:t>
            </a:r>
            <a:r>
              <a:rPr lang="es-ES" sz="1500" dirty="0" err="1" smtClean="0">
                <a:latin typeface="Arial" panose="020B0604020202020204" pitchFamily="34" charset="0"/>
              </a:rPr>
              <a:t>Haus</a:t>
            </a:r>
            <a:r>
              <a:rPr lang="es-ES" sz="1500" dirty="0" smtClean="0">
                <a:latin typeface="Arial" panose="020B0604020202020204" pitchFamily="34" charset="0"/>
              </a:rPr>
              <a:t> una computadora, licuadora y amplificador de música</a:t>
            </a:r>
            <a:endParaRPr lang="es-ES" sz="1500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Arial" panose="020B0604020202020204" pitchFamily="34" charset="0"/>
              </a:rPr>
              <a:t>Acta </a:t>
            </a:r>
            <a:r>
              <a:rPr lang="es-ES" sz="1500" dirty="0" smtClean="0">
                <a:latin typeface="Arial" panose="020B0604020202020204" pitchFamily="34" charset="0"/>
              </a:rPr>
              <a:t>Policial: </a:t>
            </a:r>
            <a:r>
              <a:rPr lang="es-ES" sz="1500" b="1" dirty="0" smtClean="0">
                <a:latin typeface="Arial" panose="020B0604020202020204" pitchFamily="34" charset="0"/>
              </a:rPr>
              <a:t>IAPMEH-CIEP-378-16 y IAMPMEH-UPV-374-16</a:t>
            </a:r>
            <a:endParaRPr lang="es-ES" sz="1500" b="1" dirty="0" smtClean="0">
              <a:latin typeface="Arial" panose="020B0604020202020204" pitchFamily="34" charset="0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 bwMode="auto">
          <a:xfrm>
            <a:off x="395288" y="1123950"/>
            <a:ext cx="82089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ALERTA SEMANA </a:t>
            </a: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21</a:t>
            </a:r>
            <a:endParaRPr lang="es-VE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Se registraron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trece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13)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delitos:  </a:t>
            </a:r>
            <a:endParaRPr lang="es-VE" sz="16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>
              <a:solidFill>
                <a:srgbClr val="005DA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15293" y="1628800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VE" b="1" dirty="0">
                <a:latin typeface="Arial" panose="020B0604020202020204" pitchFamily="34" charset="0"/>
              </a:rPr>
              <a:t>Delito: </a:t>
            </a:r>
            <a:r>
              <a:rPr lang="es-VE" b="1" dirty="0" smtClean="0">
                <a:latin typeface="Arial" panose="020B0604020202020204" pitchFamily="34" charset="0"/>
              </a:rPr>
              <a:t>Hurto de Residencia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FECHA: </a:t>
            </a:r>
            <a:r>
              <a:rPr lang="es-VE" sz="1500" dirty="0" smtClean="0">
                <a:latin typeface="Arial" panose="020B0604020202020204" pitchFamily="34" charset="0"/>
              </a:rPr>
              <a:t>25</a:t>
            </a:r>
            <a:r>
              <a:rPr lang="es-VE" sz="1500" dirty="0" smtClean="0">
                <a:latin typeface="Arial" panose="020B0604020202020204" pitchFamily="34" charset="0"/>
              </a:rPr>
              <a:t>-5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DÍA</a:t>
            </a:r>
            <a:r>
              <a:rPr lang="es-VE" sz="1500" b="1" dirty="0" smtClean="0">
                <a:latin typeface="Arial" panose="020B0604020202020204" pitchFamily="34" charset="0"/>
              </a:rPr>
              <a:t>: </a:t>
            </a:r>
            <a:r>
              <a:rPr lang="es-VE" sz="1500" dirty="0" smtClean="0">
                <a:latin typeface="Arial" panose="020B0604020202020204" pitchFamily="34" charset="0"/>
              </a:rPr>
              <a:t>Miércoles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HORA: </a:t>
            </a:r>
            <a:r>
              <a:rPr lang="es-VE" sz="1500" dirty="0" smtClean="0">
                <a:latin typeface="Arial" panose="020B0604020202020204" pitchFamily="34" charset="0"/>
              </a:rPr>
              <a:t>14</a:t>
            </a:r>
            <a:r>
              <a:rPr lang="es-VE" sz="1500" dirty="0" smtClean="0">
                <a:latin typeface="Arial" panose="020B0604020202020204" pitchFamily="34" charset="0"/>
              </a:rPr>
              <a:t>:20</a:t>
            </a:r>
            <a:r>
              <a:rPr lang="es-ES" sz="1500" dirty="0" smtClean="0">
                <a:latin typeface="Arial" panose="020B0604020202020204" pitchFamily="34" charset="0"/>
              </a:rPr>
              <a:t> </a:t>
            </a:r>
            <a:r>
              <a:rPr lang="es-ES" sz="1500" dirty="0" smtClean="0">
                <a:latin typeface="Arial" panose="020B0604020202020204" pitchFamily="34" charset="0"/>
              </a:rPr>
              <a:t>Hrs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LUGAR: </a:t>
            </a:r>
            <a:r>
              <a:rPr lang="es-VE" sz="1500" dirty="0" smtClean="0">
                <a:latin typeface="Arial" panose="020B0604020202020204" pitchFamily="34" charset="0"/>
              </a:rPr>
              <a:t>Sector La Capilla, los </a:t>
            </a:r>
            <a:r>
              <a:rPr lang="es-VE" sz="1500" dirty="0" err="1" smtClean="0">
                <a:latin typeface="Arial" panose="020B0604020202020204" pitchFamily="34" charset="0"/>
              </a:rPr>
              <a:t>Asualte</a:t>
            </a:r>
            <a:r>
              <a:rPr lang="es-VE" sz="1500" dirty="0" smtClean="0">
                <a:latin typeface="Arial" panose="020B0604020202020204" pitchFamily="34" charset="0"/>
              </a:rPr>
              <a:t>, Parcela 28 (Zona Rural)</a:t>
            </a:r>
            <a:endParaRPr lang="es-ES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500" b="1" dirty="0" smtClean="0">
                <a:latin typeface="Arial" panose="020B0604020202020204" pitchFamily="34" charset="0"/>
              </a:rPr>
              <a:t>DESCRIPCIÓN DEL HECHO: </a:t>
            </a:r>
            <a:r>
              <a:rPr lang="es-ES" sz="1500" dirty="0" smtClean="0">
                <a:latin typeface="Arial" panose="020B0604020202020204" pitchFamily="34" charset="0"/>
              </a:rPr>
              <a:t> </a:t>
            </a:r>
            <a:r>
              <a:rPr lang="es-ES" sz="1500" dirty="0" smtClean="0">
                <a:latin typeface="Arial" panose="020B0604020202020204" pitchFamily="34" charset="0"/>
              </a:rPr>
              <a:t>Un ciudadano, al llegar a su hogar manifiesta haber sido víctima de un hurto de un Blu-Ray, Bs. 200.000 y alimentos varios. La policía se traslada tras recibir llamado del sub-director</a:t>
            </a:r>
            <a:endParaRPr lang="es-ES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500" b="1" dirty="0" smtClean="0">
                <a:latin typeface="Arial" panose="020B0604020202020204" pitchFamily="34" charset="0"/>
              </a:rPr>
              <a:t>OBJETOS AFECTADOS: </a:t>
            </a:r>
            <a:r>
              <a:rPr lang="es-ES" sz="1500" dirty="0" smtClean="0">
                <a:latin typeface="Arial" panose="020B0604020202020204" pitchFamily="34" charset="0"/>
              </a:rPr>
              <a:t>Bs. 200.000 y un </a:t>
            </a:r>
            <a:r>
              <a:rPr lang="es-ES" sz="1500" dirty="0" err="1" smtClean="0">
                <a:latin typeface="Arial" panose="020B0604020202020204" pitchFamily="34" charset="0"/>
              </a:rPr>
              <a:t>Blu</a:t>
            </a:r>
            <a:r>
              <a:rPr lang="es-ES" sz="1500" dirty="0" smtClean="0">
                <a:latin typeface="Arial" panose="020B0604020202020204" pitchFamily="34" charset="0"/>
              </a:rPr>
              <a:t> </a:t>
            </a:r>
            <a:r>
              <a:rPr lang="es-ES" sz="1500" dirty="0" err="1" smtClean="0">
                <a:latin typeface="Arial" panose="020B0604020202020204" pitchFamily="34" charset="0"/>
              </a:rPr>
              <a:t>Ray</a:t>
            </a:r>
            <a:endParaRPr lang="es-ES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Arial" panose="020B0604020202020204" pitchFamily="34" charset="0"/>
              </a:rPr>
              <a:t>Acta Policial: </a:t>
            </a:r>
            <a:r>
              <a:rPr lang="es-ES" sz="1500" b="1" dirty="0">
                <a:latin typeface="Arial" panose="020B0604020202020204" pitchFamily="34" charset="0"/>
              </a:rPr>
              <a:t> </a:t>
            </a:r>
            <a:r>
              <a:rPr lang="es-ES" sz="1500" b="1" dirty="0" smtClean="0">
                <a:latin typeface="Arial" panose="020B0604020202020204" pitchFamily="34" charset="0"/>
              </a:rPr>
              <a:t>IAPMEH-377-16</a:t>
            </a:r>
            <a:endParaRPr lang="es-ES" sz="1500" b="1" dirty="0" smtClean="0">
              <a:latin typeface="Arial" panose="020B0604020202020204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 bwMode="auto">
          <a:xfrm>
            <a:off x="395288" y="1123950"/>
            <a:ext cx="82089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ALERTA SEMANA </a:t>
            </a: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21</a:t>
            </a:r>
            <a:endParaRPr lang="es-VE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Se registraron doce (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13)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delitos:  </a:t>
            </a:r>
            <a:endParaRPr lang="es-VE" sz="16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>
              <a:solidFill>
                <a:srgbClr val="005DA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95288" y="1628800"/>
            <a:ext cx="838915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VE" b="1" dirty="0">
                <a:latin typeface="Arial" panose="020B0604020202020204" pitchFamily="34" charset="0"/>
              </a:rPr>
              <a:t>Delito</a:t>
            </a:r>
            <a:r>
              <a:rPr lang="es-VE" b="1" dirty="0" smtClean="0">
                <a:latin typeface="Arial" panose="020B0604020202020204" pitchFamily="34" charset="0"/>
              </a:rPr>
              <a:t>: Robo a Ciudadano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FECHA:</a:t>
            </a:r>
            <a:r>
              <a:rPr lang="es-VE" sz="1500" dirty="0" smtClean="0">
                <a:latin typeface="Arial" panose="020B0604020202020204" pitchFamily="34" charset="0"/>
              </a:rPr>
              <a:t> </a:t>
            </a:r>
            <a:r>
              <a:rPr lang="es-VE" sz="1500" dirty="0" smtClean="0">
                <a:latin typeface="Arial" panose="020B0604020202020204" pitchFamily="34" charset="0"/>
              </a:rPr>
              <a:t>27-5</a:t>
            </a:r>
            <a:endParaRPr lang="es-VE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DÍA: </a:t>
            </a:r>
            <a:r>
              <a:rPr lang="es-VE" sz="1500" dirty="0" smtClean="0">
                <a:latin typeface="Arial" panose="020B0604020202020204" pitchFamily="34" charset="0"/>
              </a:rPr>
              <a:t>Viernes</a:t>
            </a:r>
            <a:endParaRPr lang="es-VE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HORA: </a:t>
            </a:r>
            <a:r>
              <a:rPr lang="es-VE" sz="1500" dirty="0" smtClean="0">
                <a:latin typeface="Arial" panose="020B0604020202020204" pitchFamily="34" charset="0"/>
              </a:rPr>
              <a:t>19</a:t>
            </a:r>
            <a:r>
              <a:rPr lang="es-VE" sz="1500" dirty="0" smtClean="0">
                <a:latin typeface="Arial" panose="020B0604020202020204" pitchFamily="34" charset="0"/>
              </a:rPr>
              <a:t>:07</a:t>
            </a:r>
            <a:r>
              <a:rPr lang="es-ES" sz="1500" dirty="0" smtClean="0">
                <a:latin typeface="Arial" panose="020B0604020202020204" pitchFamily="34" charset="0"/>
              </a:rPr>
              <a:t> </a:t>
            </a:r>
            <a:r>
              <a:rPr lang="es-ES" sz="1500" dirty="0" smtClean="0">
                <a:latin typeface="Arial" panose="020B0604020202020204" pitchFamily="34" charset="0"/>
              </a:rPr>
              <a:t>Hrs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LUGAR: </a:t>
            </a:r>
            <a:r>
              <a:rPr lang="es-VE" sz="1500" dirty="0" smtClean="0">
                <a:latin typeface="Arial" panose="020B0604020202020204" pitchFamily="34" charset="0"/>
              </a:rPr>
              <a:t>Sector La Araguata, vía </a:t>
            </a:r>
            <a:r>
              <a:rPr lang="es-VE" sz="1500" dirty="0" err="1" smtClean="0">
                <a:latin typeface="Arial" panose="020B0604020202020204" pitchFamily="34" charset="0"/>
              </a:rPr>
              <a:t>Turgua</a:t>
            </a:r>
            <a:endParaRPr lang="es-VE" sz="1500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RELATO</a:t>
            </a:r>
            <a:r>
              <a:rPr lang="es-VE" sz="1500" b="1" dirty="0" smtClean="0">
                <a:latin typeface="Arial" panose="020B0604020202020204" pitchFamily="34" charset="0"/>
              </a:rPr>
              <a:t>: </a:t>
            </a:r>
            <a:r>
              <a:rPr lang="es-VE" sz="1500" dirty="0" smtClean="0">
                <a:latin typeface="Arial" panose="020B0604020202020204" pitchFamily="34" charset="0"/>
              </a:rPr>
              <a:t>Rafael Ponce (25) denuncia haber sido interceptado por dos sujetos a bordo de una </a:t>
            </a:r>
            <a:r>
              <a:rPr lang="es-VE" sz="1500" dirty="0" err="1">
                <a:latin typeface="Arial" panose="020B0604020202020204" pitchFamily="34" charset="0"/>
              </a:rPr>
              <a:t>H</a:t>
            </a:r>
            <a:r>
              <a:rPr lang="es-VE" sz="1500" dirty="0" err="1" smtClean="0">
                <a:latin typeface="Arial" panose="020B0604020202020204" pitchFamily="34" charset="0"/>
              </a:rPr>
              <a:t>orse</a:t>
            </a:r>
            <a:r>
              <a:rPr lang="es-VE" sz="1500" dirty="0" smtClean="0">
                <a:latin typeface="Arial" panose="020B0604020202020204" pitchFamily="34" charset="0"/>
              </a:rPr>
              <a:t> II de color azul y despojan al ciudadano de su moto Suzuki V-</a:t>
            </a:r>
            <a:r>
              <a:rPr lang="es-VE" sz="1500" dirty="0" err="1" smtClean="0">
                <a:latin typeface="Arial" panose="020B0604020202020204" pitchFamily="34" charset="0"/>
              </a:rPr>
              <a:t>Strom</a:t>
            </a:r>
            <a:r>
              <a:rPr lang="es-VE" sz="1500" dirty="0" smtClean="0">
                <a:latin typeface="Arial" panose="020B0604020202020204" pitchFamily="34" charset="0"/>
              </a:rPr>
              <a:t>, teléfono y documentos. Se conoció como victimario a “El Gino” y “El Colombiano” </a:t>
            </a:r>
            <a:endParaRPr lang="es-VE" sz="1500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Arial" panose="020B0604020202020204" pitchFamily="34" charset="0"/>
              </a:rPr>
              <a:t>Acta </a:t>
            </a:r>
            <a:r>
              <a:rPr lang="es-ES" sz="1500" dirty="0" smtClean="0">
                <a:latin typeface="Arial" panose="020B0604020202020204" pitchFamily="34" charset="0"/>
              </a:rPr>
              <a:t>Policial: </a:t>
            </a:r>
            <a:r>
              <a:rPr lang="es-ES" sz="1500" b="1" dirty="0" smtClean="0">
                <a:latin typeface="Arial" panose="020B0604020202020204" pitchFamily="34" charset="0"/>
              </a:rPr>
              <a:t>Notificación del Delito CIEP-012-16</a:t>
            </a:r>
            <a:endParaRPr lang="es-ES" sz="1500" b="1" dirty="0" smtClean="0">
              <a:latin typeface="Arial" panose="020B0604020202020204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 bwMode="auto">
          <a:xfrm>
            <a:off x="395288" y="1123950"/>
            <a:ext cx="82089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ALERTA SEMANA </a:t>
            </a: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21</a:t>
            </a:r>
            <a:endParaRPr lang="es-VE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Se registraron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tre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ce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13)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delitos:  </a:t>
            </a:r>
            <a:endParaRPr lang="es-VE" sz="16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>
              <a:solidFill>
                <a:srgbClr val="005DA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0" y="594928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 smtClean="0">
                <a:solidFill>
                  <a:srgbClr val="005DA2"/>
                </a:solidFill>
                <a:latin typeface="Arial" pitchFamily="34" charset="0"/>
              </a:rPr>
              <a:t>Delitos Acumulados al  </a:t>
            </a:r>
            <a:r>
              <a:rPr lang="es-ES" altLang="es-ES" sz="1600" b="1" dirty="0" smtClean="0">
                <a:solidFill>
                  <a:srgbClr val="005DA2"/>
                </a:solidFill>
                <a:latin typeface="Arial" pitchFamily="34" charset="0"/>
              </a:rPr>
              <a:t>29/05/2016</a:t>
            </a:r>
            <a:r>
              <a:rPr lang="es-ES" altLang="es-ES" sz="1600" b="1" dirty="0" smtClean="0">
                <a:solidFill>
                  <a:srgbClr val="005DA2"/>
                </a:solidFill>
                <a:latin typeface="Arial" pitchFamily="34" charset="0"/>
              </a:rPr>
              <a:t>	=	</a:t>
            </a:r>
            <a:r>
              <a:rPr lang="es-ES" altLang="es-ES" sz="1600" b="1" dirty="0" smtClean="0">
                <a:solidFill>
                  <a:srgbClr val="005DA2"/>
                </a:solidFill>
                <a:latin typeface="Arial" pitchFamily="34" charset="0"/>
              </a:rPr>
              <a:t>174</a:t>
            </a:r>
            <a:endParaRPr lang="es-ES" altLang="es-ES" sz="1600" b="1" dirty="0">
              <a:solidFill>
                <a:srgbClr val="005DA2"/>
              </a:solidFill>
              <a:latin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 smtClean="0">
              <a:solidFill>
                <a:srgbClr val="005DA2"/>
              </a:solidFill>
              <a:latin typeface="Arial" pitchFamily="34" charset="0"/>
            </a:endParaRPr>
          </a:p>
        </p:txBody>
      </p:sp>
      <p:graphicFrame>
        <p:nvGraphicFramePr>
          <p:cNvPr id="8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686582"/>
              </p:ext>
            </p:extLst>
          </p:nvPr>
        </p:nvGraphicFramePr>
        <p:xfrm>
          <a:off x="971600" y="1484784"/>
          <a:ext cx="734481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8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95288" y="1628800"/>
            <a:ext cx="838915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VE" b="1" dirty="0">
                <a:latin typeface="Arial" panose="020B0604020202020204" pitchFamily="34" charset="0"/>
              </a:rPr>
              <a:t>Delito</a:t>
            </a:r>
            <a:r>
              <a:rPr lang="es-VE" b="1" dirty="0" smtClean="0">
                <a:latin typeface="Arial" panose="020B0604020202020204" pitchFamily="34" charset="0"/>
              </a:rPr>
              <a:t>: Robo a Ciudadano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FECHA:</a:t>
            </a:r>
            <a:r>
              <a:rPr lang="es-VE" sz="1500" dirty="0" smtClean="0">
                <a:latin typeface="Arial" panose="020B0604020202020204" pitchFamily="34" charset="0"/>
              </a:rPr>
              <a:t> </a:t>
            </a:r>
            <a:r>
              <a:rPr lang="es-VE" sz="1500" dirty="0" smtClean="0">
                <a:latin typeface="Arial" panose="020B0604020202020204" pitchFamily="34" charset="0"/>
              </a:rPr>
              <a:t>27-5</a:t>
            </a:r>
            <a:endParaRPr lang="es-VE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DÍA: </a:t>
            </a:r>
            <a:r>
              <a:rPr lang="es-VE" sz="1500" dirty="0" smtClean="0">
                <a:latin typeface="Arial" panose="020B0604020202020204" pitchFamily="34" charset="0"/>
              </a:rPr>
              <a:t>Viernes</a:t>
            </a:r>
            <a:endParaRPr lang="es-VE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HORA: </a:t>
            </a:r>
            <a:r>
              <a:rPr lang="es-VE" sz="1500" dirty="0" smtClean="0">
                <a:latin typeface="Arial" panose="020B0604020202020204" pitchFamily="34" charset="0"/>
              </a:rPr>
              <a:t>06:20</a:t>
            </a:r>
            <a:r>
              <a:rPr lang="es-ES" sz="1500" dirty="0" smtClean="0">
                <a:latin typeface="Arial" panose="020B0604020202020204" pitchFamily="34" charset="0"/>
              </a:rPr>
              <a:t> </a:t>
            </a:r>
            <a:r>
              <a:rPr lang="es-ES" sz="1500" dirty="0" smtClean="0">
                <a:latin typeface="Arial" panose="020B0604020202020204" pitchFamily="34" charset="0"/>
              </a:rPr>
              <a:t>Hrs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LUGAR: </a:t>
            </a:r>
            <a:r>
              <a:rPr lang="es-VE" sz="1500" dirty="0" smtClean="0">
                <a:latin typeface="Arial" panose="020B0604020202020204" pitchFamily="34" charset="0"/>
              </a:rPr>
              <a:t>Escuela Creación </a:t>
            </a:r>
            <a:r>
              <a:rPr lang="es-VE" sz="1500" dirty="0" err="1" smtClean="0">
                <a:latin typeface="Arial" panose="020B0604020202020204" pitchFamily="34" charset="0"/>
              </a:rPr>
              <a:t>Turgua</a:t>
            </a:r>
            <a:r>
              <a:rPr lang="es-VE" sz="1500" dirty="0" smtClean="0">
                <a:latin typeface="Arial" panose="020B0604020202020204" pitchFamily="34" charset="0"/>
              </a:rPr>
              <a:t>, </a:t>
            </a:r>
            <a:r>
              <a:rPr lang="es-VE" sz="1500" dirty="0" err="1" smtClean="0">
                <a:latin typeface="Arial" panose="020B0604020202020204" pitchFamily="34" charset="0"/>
              </a:rPr>
              <a:t>Turgua</a:t>
            </a:r>
            <a:endParaRPr lang="es-VE" sz="1500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RELATO:  </a:t>
            </a:r>
            <a:r>
              <a:rPr lang="es-VE" sz="1500" dirty="0" smtClean="0">
                <a:latin typeface="Arial" panose="020B0604020202020204" pitchFamily="34" charset="0"/>
              </a:rPr>
              <a:t>Un grupo de azotes (“</a:t>
            </a:r>
            <a:r>
              <a:rPr lang="es-VE" sz="1500" dirty="0" err="1" smtClean="0">
                <a:latin typeface="Arial" panose="020B0604020202020204" pitchFamily="34" charset="0"/>
              </a:rPr>
              <a:t>Carelobo</a:t>
            </a:r>
            <a:r>
              <a:rPr lang="es-VE" sz="1500" dirty="0" smtClean="0">
                <a:latin typeface="Arial" panose="020B0604020202020204" pitchFamily="34" charset="0"/>
              </a:rPr>
              <a:t>”, “El Llave”, Luis Tovar) mantenía hostigado y bajo amenaza de muerte a un joven de 14 años, lo obligan a entregar el arma de su padre quien laboraba como escolta. Posteriormente se aprehende a Luis Tovar y se remite a CICPC El Llanito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Arial" panose="020B0604020202020204" pitchFamily="34" charset="0"/>
              </a:rPr>
              <a:t>Acta </a:t>
            </a:r>
            <a:r>
              <a:rPr lang="es-ES" sz="1500" dirty="0" smtClean="0">
                <a:latin typeface="Arial" panose="020B0604020202020204" pitchFamily="34" charset="0"/>
              </a:rPr>
              <a:t>Policial: </a:t>
            </a:r>
            <a:r>
              <a:rPr lang="es-ES" sz="1500" b="1" dirty="0" smtClean="0">
                <a:latin typeface="Arial" panose="020B0604020202020204" pitchFamily="34" charset="0"/>
              </a:rPr>
              <a:t>IAPMEH-S/D-379-16</a:t>
            </a:r>
            <a:endParaRPr lang="es-ES" sz="1500" b="1" dirty="0" smtClean="0">
              <a:latin typeface="Arial" panose="020B0604020202020204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 bwMode="auto">
          <a:xfrm>
            <a:off x="395288" y="1123950"/>
            <a:ext cx="82089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ALERTA SEMANA </a:t>
            </a: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21</a:t>
            </a:r>
            <a:endParaRPr lang="es-VE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Se registraron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trece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13)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delitos:  </a:t>
            </a:r>
            <a:endParaRPr lang="es-VE" sz="16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>
              <a:solidFill>
                <a:srgbClr val="005DA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95288" y="1628800"/>
            <a:ext cx="838915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VE" b="1" dirty="0">
                <a:latin typeface="Arial" panose="020B0604020202020204" pitchFamily="34" charset="0"/>
              </a:rPr>
              <a:t>Delito</a:t>
            </a:r>
            <a:r>
              <a:rPr lang="es-VE" b="1" dirty="0" smtClean="0">
                <a:latin typeface="Arial" panose="020B0604020202020204" pitchFamily="34" charset="0"/>
              </a:rPr>
              <a:t>: </a:t>
            </a:r>
            <a:r>
              <a:rPr lang="es-VE" b="1" dirty="0" smtClean="0">
                <a:latin typeface="Arial" panose="020B0604020202020204" pitchFamily="34" charset="0"/>
              </a:rPr>
              <a:t>Hurto de accesorio</a:t>
            </a:r>
            <a:endParaRPr lang="es-VE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FECHA:</a:t>
            </a:r>
            <a:r>
              <a:rPr lang="es-VE" sz="1500" dirty="0" smtClean="0">
                <a:latin typeface="Arial" panose="020B0604020202020204" pitchFamily="34" charset="0"/>
              </a:rPr>
              <a:t> </a:t>
            </a:r>
            <a:r>
              <a:rPr lang="es-VE" sz="1500" dirty="0" smtClean="0">
                <a:latin typeface="Arial" panose="020B0604020202020204" pitchFamily="34" charset="0"/>
              </a:rPr>
              <a:t>27-5</a:t>
            </a:r>
            <a:endParaRPr lang="es-VE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DÍA: </a:t>
            </a:r>
            <a:r>
              <a:rPr lang="es-VE" sz="1500" dirty="0" smtClean="0">
                <a:latin typeface="Arial" panose="020B0604020202020204" pitchFamily="34" charset="0"/>
              </a:rPr>
              <a:t>Viernes</a:t>
            </a:r>
            <a:endParaRPr lang="es-VE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HORA: </a:t>
            </a:r>
            <a:r>
              <a:rPr lang="es-VE" sz="1500" dirty="0" smtClean="0">
                <a:latin typeface="Arial" panose="020B0604020202020204" pitchFamily="34" charset="0"/>
              </a:rPr>
              <a:t>16</a:t>
            </a:r>
            <a:r>
              <a:rPr lang="es-VE" sz="1500" dirty="0" smtClean="0">
                <a:latin typeface="Arial" panose="020B0604020202020204" pitchFamily="34" charset="0"/>
              </a:rPr>
              <a:t>:20</a:t>
            </a:r>
            <a:r>
              <a:rPr lang="es-ES" sz="1500" dirty="0" smtClean="0">
                <a:latin typeface="Arial" panose="020B0604020202020204" pitchFamily="34" charset="0"/>
              </a:rPr>
              <a:t> </a:t>
            </a:r>
            <a:r>
              <a:rPr lang="es-ES" sz="1500" dirty="0" smtClean="0">
                <a:latin typeface="Arial" panose="020B0604020202020204" pitchFamily="34" charset="0"/>
              </a:rPr>
              <a:t>Hrs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LUGAR: </a:t>
            </a:r>
            <a:r>
              <a:rPr lang="es-VE" sz="1500" dirty="0" smtClean="0">
                <a:latin typeface="Arial" panose="020B0604020202020204" pitchFamily="34" charset="0"/>
              </a:rPr>
              <a:t>Estacionamiento CC. Paseo El Hatillo, Av. </a:t>
            </a:r>
            <a:r>
              <a:rPr lang="es-VE" sz="1500" dirty="0" err="1" smtClean="0">
                <a:latin typeface="Arial" panose="020B0604020202020204" pitchFamily="34" charset="0"/>
              </a:rPr>
              <a:t>Ppal</a:t>
            </a:r>
            <a:r>
              <a:rPr lang="es-VE" sz="1500" dirty="0" smtClean="0">
                <a:latin typeface="Arial" panose="020B0604020202020204" pitchFamily="34" charset="0"/>
              </a:rPr>
              <a:t> La Lagunita</a:t>
            </a:r>
            <a:endParaRPr lang="es-VE" sz="1500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RELATO:  </a:t>
            </a:r>
            <a:r>
              <a:rPr lang="es-VE" sz="1500" dirty="0" smtClean="0">
                <a:latin typeface="Arial" panose="020B0604020202020204" pitchFamily="34" charset="0"/>
              </a:rPr>
              <a:t>Una ciudadana hace denuncia ante la policía comunal del hurto de una laptop y piezas de carro dentro del estacionamiento del CC Paseo El Hatillo</a:t>
            </a:r>
            <a:endParaRPr lang="es-VE" sz="1500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Arial" panose="020B0604020202020204" pitchFamily="34" charset="0"/>
              </a:rPr>
              <a:t>Acta </a:t>
            </a:r>
            <a:r>
              <a:rPr lang="es-ES" sz="1500" dirty="0" smtClean="0">
                <a:latin typeface="Arial" panose="020B0604020202020204" pitchFamily="34" charset="0"/>
              </a:rPr>
              <a:t>Policial: </a:t>
            </a:r>
            <a:r>
              <a:rPr lang="es-ES" sz="1500" b="1" dirty="0" smtClean="0">
                <a:latin typeface="Arial" panose="020B0604020202020204" pitchFamily="34" charset="0"/>
              </a:rPr>
              <a:t>IAPMEH-UPV-380-16</a:t>
            </a:r>
            <a:endParaRPr lang="es-ES" sz="1500" b="1" dirty="0" smtClean="0">
              <a:latin typeface="Arial" panose="020B0604020202020204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 bwMode="auto">
          <a:xfrm>
            <a:off x="395288" y="1123950"/>
            <a:ext cx="82089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ALERTA SEMANA </a:t>
            </a: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21</a:t>
            </a:r>
            <a:endParaRPr lang="es-VE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Se registraron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tre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ce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13)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delitos:  </a:t>
            </a:r>
            <a:endParaRPr lang="es-VE" sz="16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>
              <a:solidFill>
                <a:srgbClr val="005DA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95288" y="1628800"/>
            <a:ext cx="838915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VE" b="1" dirty="0">
                <a:latin typeface="Arial" panose="020B0604020202020204" pitchFamily="34" charset="0"/>
              </a:rPr>
              <a:t>Delito</a:t>
            </a:r>
            <a:r>
              <a:rPr lang="es-VE" b="1" dirty="0" smtClean="0">
                <a:latin typeface="Arial" panose="020B0604020202020204" pitchFamily="34" charset="0"/>
              </a:rPr>
              <a:t>: Robo </a:t>
            </a:r>
            <a:r>
              <a:rPr lang="es-VE" b="1" dirty="0" smtClean="0">
                <a:latin typeface="Arial" panose="020B0604020202020204" pitchFamily="34" charset="0"/>
              </a:rPr>
              <a:t>Agravado a </a:t>
            </a:r>
            <a:r>
              <a:rPr lang="es-VE" b="1" dirty="0" smtClean="0">
                <a:latin typeface="Arial" panose="020B0604020202020204" pitchFamily="34" charset="0"/>
              </a:rPr>
              <a:t>Ciudadano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FECHA:</a:t>
            </a:r>
            <a:r>
              <a:rPr lang="es-VE" sz="1500" dirty="0" smtClean="0">
                <a:latin typeface="Arial" panose="020B0604020202020204" pitchFamily="34" charset="0"/>
              </a:rPr>
              <a:t> </a:t>
            </a:r>
            <a:r>
              <a:rPr lang="es-VE" sz="1500" dirty="0" smtClean="0">
                <a:latin typeface="Arial" panose="020B0604020202020204" pitchFamily="34" charset="0"/>
              </a:rPr>
              <a:t>27-5</a:t>
            </a:r>
            <a:endParaRPr lang="es-VE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DÍA: </a:t>
            </a:r>
            <a:r>
              <a:rPr lang="es-VE" sz="1500" dirty="0" smtClean="0">
                <a:latin typeface="Arial" panose="020B0604020202020204" pitchFamily="34" charset="0"/>
              </a:rPr>
              <a:t>Viernes</a:t>
            </a:r>
            <a:endParaRPr lang="es-VE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HORA: </a:t>
            </a:r>
            <a:r>
              <a:rPr lang="es-VE" sz="1500" b="1" dirty="0" smtClean="0">
                <a:latin typeface="Arial" panose="020B0604020202020204" pitchFamily="34" charset="0"/>
              </a:rPr>
              <a:t> </a:t>
            </a:r>
            <a:r>
              <a:rPr lang="es-VE" sz="1500" dirty="0" smtClean="0">
                <a:latin typeface="Arial" panose="020B0604020202020204" pitchFamily="34" charset="0"/>
              </a:rPr>
              <a:t>Entre 12:30m – 13:00</a:t>
            </a:r>
            <a:r>
              <a:rPr lang="es-ES" sz="1500" dirty="0" smtClean="0">
                <a:latin typeface="Arial" panose="020B0604020202020204" pitchFamily="34" charset="0"/>
              </a:rPr>
              <a:t> </a:t>
            </a:r>
            <a:r>
              <a:rPr lang="es-ES" sz="1500" dirty="0" smtClean="0">
                <a:latin typeface="Arial" panose="020B0604020202020204" pitchFamily="34" charset="0"/>
              </a:rPr>
              <a:t>Hrs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LUGAR: </a:t>
            </a:r>
            <a:r>
              <a:rPr lang="es-VE" sz="1500" dirty="0" smtClean="0">
                <a:latin typeface="Arial" panose="020B0604020202020204" pitchFamily="34" charset="0"/>
              </a:rPr>
              <a:t>Desconocido</a:t>
            </a:r>
            <a:endParaRPr lang="es-VE" sz="1500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RELATO:  </a:t>
            </a:r>
            <a:r>
              <a:rPr lang="es-VE" sz="1500" dirty="0" smtClean="0">
                <a:latin typeface="Arial" panose="020B0604020202020204" pitchFamily="34" charset="0"/>
              </a:rPr>
              <a:t>Se recibe llamada telefónica indicando que una ciudadana había sido despojada de su vehículo, siendo desnudada y despojada de los demás objetos del vehículo. La ciudadana se encontraba en el Sector El </a:t>
            </a:r>
            <a:r>
              <a:rPr lang="es-VE" sz="1500" dirty="0" err="1" smtClean="0">
                <a:latin typeface="Arial" panose="020B0604020202020204" pitchFamily="34" charset="0"/>
              </a:rPr>
              <a:t>Amarllo</a:t>
            </a:r>
            <a:r>
              <a:rPr lang="es-VE" sz="1500" dirty="0" smtClean="0">
                <a:latin typeface="Arial" panose="020B0604020202020204" pitchFamily="34" charset="0"/>
              </a:rPr>
              <a:t> bajo resguardo de oficiales de la Policía de Paz Castillo</a:t>
            </a:r>
            <a:endParaRPr lang="es-VE" sz="1500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Arial" panose="020B0604020202020204" pitchFamily="34" charset="0"/>
              </a:rPr>
              <a:t>Acta </a:t>
            </a:r>
            <a:r>
              <a:rPr lang="es-ES" sz="1500" dirty="0" smtClean="0">
                <a:latin typeface="Arial" panose="020B0604020202020204" pitchFamily="34" charset="0"/>
              </a:rPr>
              <a:t>Policial: </a:t>
            </a:r>
            <a:r>
              <a:rPr lang="es-ES" sz="1500" b="1" dirty="0" smtClean="0">
                <a:latin typeface="Arial" panose="020B0604020202020204" pitchFamily="34" charset="0"/>
              </a:rPr>
              <a:t>IAPMEH-UPV-382-16</a:t>
            </a:r>
            <a:endParaRPr lang="es-ES" sz="1500" b="1" dirty="0" smtClean="0">
              <a:latin typeface="Arial" panose="020B0604020202020204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 bwMode="auto">
          <a:xfrm>
            <a:off x="395288" y="1123950"/>
            <a:ext cx="82089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ALERTA SEMANA </a:t>
            </a: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21</a:t>
            </a:r>
            <a:endParaRPr lang="es-VE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Se registraron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trece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13)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delitos:  </a:t>
            </a:r>
            <a:endParaRPr lang="es-VE" sz="16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>
              <a:solidFill>
                <a:srgbClr val="005DA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95288" y="1628800"/>
            <a:ext cx="838915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VE" b="1" dirty="0" smtClean="0">
                <a:latin typeface="Arial" panose="020B0604020202020204" pitchFamily="34" charset="0"/>
              </a:rPr>
              <a:t>Delito: Hurto de Accesorio</a:t>
            </a:r>
            <a:endParaRPr lang="es-VE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FECHA:</a:t>
            </a:r>
            <a:r>
              <a:rPr lang="es-VE" sz="1500" dirty="0" smtClean="0">
                <a:latin typeface="Arial" panose="020B0604020202020204" pitchFamily="34" charset="0"/>
              </a:rPr>
              <a:t> </a:t>
            </a:r>
            <a:r>
              <a:rPr lang="es-VE" sz="1500" dirty="0" smtClean="0">
                <a:latin typeface="Arial" panose="020B0604020202020204" pitchFamily="34" charset="0"/>
              </a:rPr>
              <a:t>29-5</a:t>
            </a:r>
            <a:r>
              <a:rPr lang="es-VE" sz="1500" dirty="0">
                <a:latin typeface="Arial" panose="020B0604020202020204" pitchFamily="34" charset="0"/>
              </a:rPr>
              <a:t>	</a:t>
            </a:r>
            <a:r>
              <a:rPr lang="es-VE" sz="1500" dirty="0" smtClean="0">
                <a:latin typeface="Arial" panose="020B0604020202020204" pitchFamily="34" charset="0"/>
              </a:rPr>
              <a:t>	</a:t>
            </a:r>
            <a:r>
              <a:rPr lang="es-VE" sz="1500" b="1" dirty="0" smtClean="0">
                <a:latin typeface="Arial" panose="020B0604020202020204" pitchFamily="34" charset="0"/>
              </a:rPr>
              <a:t>DÍA</a:t>
            </a:r>
            <a:r>
              <a:rPr lang="es-VE" sz="1500" b="1" dirty="0" smtClean="0">
                <a:latin typeface="Arial" panose="020B0604020202020204" pitchFamily="34" charset="0"/>
              </a:rPr>
              <a:t>: </a:t>
            </a:r>
            <a:r>
              <a:rPr lang="es-VE" sz="1500" dirty="0" smtClean="0">
                <a:latin typeface="Arial" panose="020B0604020202020204" pitchFamily="34" charset="0"/>
              </a:rPr>
              <a:t>Domingo</a:t>
            </a:r>
            <a:r>
              <a:rPr lang="es-VE" sz="1500" dirty="0">
                <a:latin typeface="Arial" panose="020B0604020202020204" pitchFamily="34" charset="0"/>
              </a:rPr>
              <a:t>	</a:t>
            </a:r>
            <a:r>
              <a:rPr lang="es-VE" sz="1500" dirty="0" smtClean="0">
                <a:latin typeface="Arial" panose="020B0604020202020204" pitchFamily="34" charset="0"/>
              </a:rPr>
              <a:t>	</a:t>
            </a:r>
            <a:r>
              <a:rPr lang="es-VE" sz="1500" b="1" dirty="0" smtClean="0">
                <a:latin typeface="Arial" panose="020B0604020202020204" pitchFamily="34" charset="0"/>
              </a:rPr>
              <a:t>HORA</a:t>
            </a:r>
            <a:r>
              <a:rPr lang="es-VE" sz="1500" b="1" dirty="0" smtClean="0">
                <a:latin typeface="Arial" panose="020B0604020202020204" pitchFamily="34" charset="0"/>
              </a:rPr>
              <a:t>: </a:t>
            </a:r>
            <a:r>
              <a:rPr lang="es-VE" sz="1500" b="1" dirty="0" smtClean="0">
                <a:latin typeface="Arial" panose="020B0604020202020204" pitchFamily="34" charset="0"/>
              </a:rPr>
              <a:t> </a:t>
            </a:r>
            <a:r>
              <a:rPr lang="es-VE" sz="1500" dirty="0" smtClean="0">
                <a:latin typeface="Arial" panose="020B0604020202020204" pitchFamily="34" charset="0"/>
              </a:rPr>
              <a:t>14:20 </a:t>
            </a:r>
            <a:r>
              <a:rPr lang="es-VE" sz="1500" dirty="0" err="1" smtClean="0">
                <a:latin typeface="Arial" panose="020B0604020202020204" pitchFamily="34" charset="0"/>
              </a:rPr>
              <a:t>hrs</a:t>
            </a:r>
            <a:endParaRPr lang="es-VE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LUGAR: </a:t>
            </a:r>
            <a:r>
              <a:rPr lang="es-VE" sz="1500" dirty="0" smtClean="0">
                <a:latin typeface="Arial" panose="020B0604020202020204" pitchFamily="34" charset="0"/>
              </a:rPr>
              <a:t>CC Paseo El Hatillo, Av. La Lagunita</a:t>
            </a:r>
            <a:endParaRPr lang="es-VE" sz="1500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RELATO:  </a:t>
            </a:r>
            <a:r>
              <a:rPr lang="es-VE" sz="1500" dirty="0" smtClean="0">
                <a:latin typeface="Arial" panose="020B0604020202020204" pitchFamily="34" charset="0"/>
              </a:rPr>
              <a:t>Se recibe llamado por parte del CC Paseo El Hatillo indicando tener retenido a un ciudadano que habría sido sorprendido hurtando un caucho de repuesto y accesorios varios de un vehículo. La comisión se traslada y al verificar al ciudadano (15 delitos previos), se constato que por tener averiguación en curso de CICPC se les remite el caso a la Sub-Delegación de Chacao.</a:t>
            </a:r>
            <a:endParaRPr lang="es-VE" sz="1500" b="1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Arial" panose="020B0604020202020204" pitchFamily="34" charset="0"/>
              </a:rPr>
              <a:t>Acta </a:t>
            </a:r>
            <a:r>
              <a:rPr lang="es-ES" sz="1500" dirty="0" smtClean="0">
                <a:latin typeface="Arial" panose="020B0604020202020204" pitchFamily="34" charset="0"/>
              </a:rPr>
              <a:t>Policial: </a:t>
            </a:r>
            <a:r>
              <a:rPr lang="es-ES" sz="1500" b="1" dirty="0" smtClean="0">
                <a:latin typeface="Arial" panose="020B0604020202020204" pitchFamily="34" charset="0"/>
              </a:rPr>
              <a:t>IAPMEH-UPV-386-16</a:t>
            </a:r>
            <a:endParaRPr lang="es-ES" sz="1500" b="1" dirty="0" smtClean="0">
              <a:latin typeface="Arial" panose="020B0604020202020204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 bwMode="auto">
          <a:xfrm>
            <a:off x="395288" y="1123950"/>
            <a:ext cx="82089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ALERTA SEMANA </a:t>
            </a: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21</a:t>
            </a:r>
            <a:endParaRPr lang="es-VE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Se registraron doce (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13)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delitos:  </a:t>
            </a:r>
            <a:endParaRPr lang="es-VE" sz="16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>
              <a:solidFill>
                <a:srgbClr val="005DA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1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470025"/>
          </a:xfrm>
        </p:spPr>
        <p:txBody>
          <a:bodyPr/>
          <a:lstStyle/>
          <a:p>
            <a:pPr eaLnBrk="1" hangingPunct="1"/>
            <a:r>
              <a:rPr lang="es-ES_tradnl" altLang="es-ES" sz="3600" b="1" dirty="0" smtClean="0">
                <a:solidFill>
                  <a:srgbClr val="005DA2"/>
                </a:solidFill>
                <a:latin typeface="Arial" pitchFamily="34" charset="0"/>
                <a:cs typeface="Arial" pitchFamily="34" charset="0"/>
              </a:rPr>
              <a:t>PROCEDIMIENTOS</a:t>
            </a:r>
            <a:br>
              <a:rPr lang="es-ES_tradnl" altLang="es-ES" sz="3600" b="1" dirty="0" smtClean="0">
                <a:solidFill>
                  <a:srgbClr val="005DA2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altLang="es-ES" sz="3600" b="1" dirty="0" smtClean="0">
                <a:solidFill>
                  <a:srgbClr val="005DA2"/>
                </a:solidFill>
                <a:latin typeface="Arial" pitchFamily="34" charset="0"/>
                <a:cs typeface="Arial" pitchFamily="34" charset="0"/>
              </a:rPr>
              <a:t>RELEVANTES</a:t>
            </a:r>
            <a:br>
              <a:rPr lang="es-ES_tradnl" altLang="es-ES" sz="3600" b="1" dirty="0" smtClean="0">
                <a:solidFill>
                  <a:srgbClr val="005DA2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altLang="es-ES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SEMANA </a:t>
            </a:r>
            <a:r>
              <a:rPr lang="es-ES_tradnl" altLang="es-ES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es-VE" altLang="es-ES" sz="24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95288" y="1628800"/>
            <a:ext cx="838915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VE" b="1" dirty="0">
                <a:latin typeface="Arial" panose="020B0604020202020204" pitchFamily="34" charset="0"/>
              </a:rPr>
              <a:t>Delito</a:t>
            </a:r>
            <a:r>
              <a:rPr lang="es-VE" b="1" dirty="0" smtClean="0">
                <a:latin typeface="Arial" panose="020B0604020202020204" pitchFamily="34" charset="0"/>
              </a:rPr>
              <a:t>: </a:t>
            </a:r>
            <a:r>
              <a:rPr lang="es-VE" b="1" dirty="0" smtClean="0">
                <a:latin typeface="Arial" panose="020B0604020202020204" pitchFamily="34" charset="0"/>
              </a:rPr>
              <a:t>Suicidio</a:t>
            </a:r>
            <a:endParaRPr lang="es-VE" b="1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FECHA:</a:t>
            </a:r>
            <a:r>
              <a:rPr lang="es-VE" sz="1500" dirty="0" smtClean="0">
                <a:latin typeface="Arial" panose="020B0604020202020204" pitchFamily="34" charset="0"/>
              </a:rPr>
              <a:t> 23-5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DÍA: </a:t>
            </a:r>
            <a:r>
              <a:rPr lang="es-VE" sz="1500" dirty="0" smtClean="0">
                <a:latin typeface="Arial" panose="020B0604020202020204" pitchFamily="34" charset="0"/>
              </a:rPr>
              <a:t>Lunes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HORA: </a:t>
            </a:r>
            <a:r>
              <a:rPr lang="es-VE" sz="1500" dirty="0" smtClean="0">
                <a:latin typeface="Arial" panose="020B0604020202020204" pitchFamily="34" charset="0"/>
              </a:rPr>
              <a:t>16</a:t>
            </a:r>
            <a:r>
              <a:rPr lang="es-ES" sz="1500" dirty="0" smtClean="0">
                <a:latin typeface="Arial" panose="020B0604020202020204" pitchFamily="34" charset="0"/>
              </a:rPr>
              <a:t>:30 Hrs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LUGAR: </a:t>
            </a:r>
            <a:r>
              <a:rPr lang="es-VE" sz="1500" dirty="0" smtClean="0">
                <a:latin typeface="Arial" panose="020B0604020202020204" pitchFamily="34" charset="0"/>
              </a:rPr>
              <a:t>Sector La Guarita. Cementerio parcela n</a:t>
            </a:r>
            <a:r>
              <a:rPr lang="en-US" sz="1500" dirty="0" err="1" smtClean="0">
                <a:latin typeface="Arial" panose="020B0604020202020204" pitchFamily="34" charset="0"/>
              </a:rPr>
              <a:t>úmero</a:t>
            </a:r>
            <a:r>
              <a:rPr lang="en-US" sz="1500" dirty="0" smtClean="0">
                <a:latin typeface="Arial" panose="020B0604020202020204" pitchFamily="34" charset="0"/>
              </a:rPr>
              <a:t> 27.</a:t>
            </a:r>
            <a:endParaRPr lang="es-VE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VE" sz="1500" b="1" dirty="0" smtClean="0">
                <a:latin typeface="Arial" panose="020B0604020202020204" pitchFamily="34" charset="0"/>
              </a:rPr>
              <a:t>RELATO: </a:t>
            </a:r>
            <a:r>
              <a:rPr lang="es-VE" sz="1500" dirty="0" smtClean="0">
                <a:latin typeface="Arial" panose="020B0604020202020204" pitchFamily="34" charset="0"/>
              </a:rPr>
              <a:t>Un ciudadano vi</a:t>
            </a:r>
            <a:r>
              <a:rPr lang="en-US" sz="1500" dirty="0" err="1" smtClean="0">
                <a:latin typeface="Arial" panose="020B0604020202020204" pitchFamily="34" charset="0"/>
              </a:rPr>
              <a:t>ó</a:t>
            </a:r>
            <a:r>
              <a:rPr lang="en-US" sz="1500" dirty="0" smtClean="0">
                <a:latin typeface="Arial" panose="020B0604020202020204" pitchFamily="34" charset="0"/>
              </a:rPr>
              <a:t> un </a:t>
            </a:r>
            <a:r>
              <a:rPr lang="en-US" sz="1500" dirty="0" err="1" smtClean="0">
                <a:latin typeface="Arial" panose="020B0604020202020204" pitchFamily="34" charset="0"/>
              </a:rPr>
              <a:t>vehículo</a:t>
            </a:r>
            <a:r>
              <a:rPr lang="en-US" sz="1500" dirty="0" smtClean="0">
                <a:latin typeface="Arial" panose="020B0604020202020204" pitchFamily="34" charset="0"/>
              </a:rPr>
              <a:t> con el </a:t>
            </a:r>
            <a:r>
              <a:rPr lang="en-US" sz="1500" dirty="0" err="1" smtClean="0">
                <a:latin typeface="Arial" panose="020B0604020202020204" pitchFamily="34" charset="0"/>
              </a:rPr>
              <a:t>vidrio</a:t>
            </a:r>
            <a:r>
              <a:rPr lang="en-US" sz="1500" dirty="0" smtClean="0">
                <a:latin typeface="Arial" panose="020B0604020202020204" pitchFamily="34" charset="0"/>
              </a:rPr>
              <a:t> del </a:t>
            </a:r>
            <a:r>
              <a:rPr lang="en-US" sz="1500" dirty="0" err="1" smtClean="0">
                <a:latin typeface="Arial" panose="020B0604020202020204" pitchFamily="34" charset="0"/>
              </a:rPr>
              <a:t>lado</a:t>
            </a:r>
            <a:r>
              <a:rPr lang="en-US" sz="1500" dirty="0" smtClean="0">
                <a:latin typeface="Arial" panose="020B0604020202020204" pitchFamily="34" charset="0"/>
              </a:rPr>
              <a:t> del conductor </a:t>
            </a:r>
            <a:r>
              <a:rPr lang="en-US" sz="1500" dirty="0" err="1" smtClean="0">
                <a:latin typeface="Arial" panose="020B0604020202020204" pitchFamily="34" charset="0"/>
              </a:rPr>
              <a:t>fracturado</a:t>
            </a:r>
            <a:r>
              <a:rPr lang="en-US" sz="1500" dirty="0" smtClean="0">
                <a:latin typeface="Arial" panose="020B0604020202020204" pitchFamily="34" charset="0"/>
              </a:rPr>
              <a:t> y un </a:t>
            </a:r>
            <a:r>
              <a:rPr lang="en-US" sz="1500" dirty="0" err="1" smtClean="0">
                <a:latin typeface="Arial" panose="020B0604020202020204" pitchFamily="34" charset="0"/>
              </a:rPr>
              <a:t>ciudadano</a:t>
            </a:r>
            <a:r>
              <a:rPr lang="en-US" sz="1500" dirty="0" smtClean="0">
                <a:latin typeface="Arial" panose="020B0604020202020204" pitchFamily="34" charset="0"/>
              </a:rPr>
              <a:t> sin </a:t>
            </a:r>
            <a:r>
              <a:rPr lang="en-US" sz="1500" dirty="0" err="1" smtClean="0">
                <a:latin typeface="Arial" panose="020B0604020202020204" pitchFamily="34" charset="0"/>
              </a:rPr>
              <a:t>signos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vitales</a:t>
            </a:r>
            <a:r>
              <a:rPr lang="en-US" sz="1500" dirty="0" smtClean="0">
                <a:latin typeface="Arial" panose="020B0604020202020204" pitchFamily="34" charset="0"/>
              </a:rPr>
              <a:t> con un </a:t>
            </a:r>
            <a:r>
              <a:rPr lang="en-US" sz="1500" dirty="0" err="1" smtClean="0">
                <a:latin typeface="Arial" panose="020B0604020202020204" pitchFamily="34" charset="0"/>
              </a:rPr>
              <a:t>impacto</a:t>
            </a:r>
            <a:r>
              <a:rPr lang="en-US" sz="1500" dirty="0" smtClean="0">
                <a:latin typeface="Arial" panose="020B0604020202020204" pitchFamily="34" charset="0"/>
              </a:rPr>
              <a:t> de </a:t>
            </a:r>
            <a:r>
              <a:rPr lang="en-US" sz="1500" dirty="0" err="1" smtClean="0">
                <a:latin typeface="Arial" panose="020B0604020202020204" pitchFamily="34" charset="0"/>
              </a:rPr>
              <a:t>bala</a:t>
            </a:r>
            <a:r>
              <a:rPr lang="en-US" sz="1500" dirty="0" smtClean="0">
                <a:latin typeface="Arial" panose="020B0604020202020204" pitchFamily="34" charset="0"/>
              </a:rPr>
              <a:t> en el </a:t>
            </a:r>
            <a:r>
              <a:rPr lang="en-US" sz="1500" dirty="0" err="1" smtClean="0">
                <a:latin typeface="Arial" panose="020B0604020202020204" pitchFamily="34" charset="0"/>
              </a:rPr>
              <a:t>rostro</a:t>
            </a:r>
            <a:r>
              <a:rPr lang="en-US" sz="1500" dirty="0" smtClean="0">
                <a:latin typeface="Arial" panose="020B0604020202020204" pitchFamily="34" charset="0"/>
              </a:rPr>
              <a:t> y un </a:t>
            </a:r>
            <a:r>
              <a:rPr lang="en-US" sz="1500" dirty="0" err="1" smtClean="0">
                <a:latin typeface="Arial" panose="020B0604020202020204" pitchFamily="34" charset="0"/>
              </a:rPr>
              <a:t>arma</a:t>
            </a:r>
            <a:r>
              <a:rPr lang="en-US" sz="1500" dirty="0" smtClean="0">
                <a:latin typeface="Arial" panose="020B0604020202020204" pitchFamily="34" charset="0"/>
              </a:rPr>
              <a:t> de </a:t>
            </a:r>
            <a:r>
              <a:rPr lang="en-US" sz="1500" dirty="0" err="1" smtClean="0">
                <a:latin typeface="Arial" panose="020B0604020202020204" pitchFamily="34" charset="0"/>
              </a:rPr>
              <a:t>fuego</a:t>
            </a:r>
            <a:r>
              <a:rPr lang="en-US" sz="1500" dirty="0" smtClean="0">
                <a:latin typeface="Arial" panose="020B0604020202020204" pitchFamily="34" charset="0"/>
              </a:rPr>
              <a:t> en </a:t>
            </a:r>
            <a:r>
              <a:rPr lang="en-US" sz="1500" dirty="0" err="1" smtClean="0">
                <a:latin typeface="Arial" panose="020B0604020202020204" pitchFamily="34" charset="0"/>
              </a:rPr>
              <a:t>su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mano</a:t>
            </a:r>
            <a:r>
              <a:rPr lang="en-US" sz="1500" dirty="0" smtClean="0">
                <a:latin typeface="Arial" panose="020B0604020202020204" pitchFamily="34" charset="0"/>
              </a:rPr>
              <a:t>. Se le </a:t>
            </a:r>
            <a:r>
              <a:rPr lang="en-US" sz="1500" dirty="0" err="1" smtClean="0">
                <a:latin typeface="Arial" panose="020B0604020202020204" pitchFamily="34" charset="0"/>
              </a:rPr>
              <a:t>notificó</a:t>
            </a:r>
            <a:r>
              <a:rPr lang="en-US" sz="1500" dirty="0" smtClean="0">
                <a:latin typeface="Arial" panose="020B0604020202020204" pitchFamily="34" charset="0"/>
              </a:rPr>
              <a:t> al C.O.P  y al </a:t>
            </a:r>
            <a:r>
              <a:rPr lang="en-US" sz="1500" dirty="0" smtClean="0">
                <a:latin typeface="Arial" panose="020B0604020202020204" pitchFamily="34" charset="0"/>
              </a:rPr>
              <a:t>C.I.C.P.C.</a:t>
            </a:r>
            <a:endParaRPr lang="es-ES" sz="15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Arial" panose="020B0604020202020204" pitchFamily="34" charset="0"/>
              </a:rPr>
              <a:t>Acta Policial: </a:t>
            </a:r>
            <a:r>
              <a:rPr lang="es-ES" sz="1500" b="1" dirty="0" smtClean="0">
                <a:latin typeface="Arial" panose="020B0604020202020204" pitchFamily="34" charset="0"/>
              </a:rPr>
              <a:t>I.A.P.M.E.H-UPV-368-16.</a:t>
            </a:r>
          </a:p>
        </p:txBody>
      </p:sp>
      <p:sp>
        <p:nvSpPr>
          <p:cNvPr id="10" name="2 Subtítulo"/>
          <p:cNvSpPr txBox="1">
            <a:spLocks/>
          </p:cNvSpPr>
          <p:nvPr/>
        </p:nvSpPr>
        <p:spPr bwMode="auto">
          <a:xfrm>
            <a:off x="395288" y="1123950"/>
            <a:ext cx="82089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ALERTA SEMANA </a:t>
            </a: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21</a:t>
            </a:r>
            <a:endParaRPr lang="es-VE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>
              <a:solidFill>
                <a:srgbClr val="005DA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 bwMode="auto">
          <a:xfrm>
            <a:off x="395288" y="1123950"/>
            <a:ext cx="82089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ALERTA SEMANA </a:t>
            </a: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21</a:t>
            </a:r>
            <a:endParaRPr lang="es-VE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Se registraron doce (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13)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delitos:  </a:t>
            </a:r>
            <a:endParaRPr lang="es-VE" sz="16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>
              <a:solidFill>
                <a:srgbClr val="005DA2"/>
              </a:solidFill>
              <a:latin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33903"/>
            <a:ext cx="4248150" cy="43243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9" y="1933903"/>
            <a:ext cx="4267200" cy="43243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73" y="4000569"/>
            <a:ext cx="2932956" cy="223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 bwMode="auto">
          <a:xfrm>
            <a:off x="395288" y="1123950"/>
            <a:ext cx="82089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ALERTA SEMANA </a:t>
            </a:r>
            <a:r>
              <a:rPr lang="es-VE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21</a:t>
            </a:r>
            <a:endParaRPr lang="es-VE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Se registraron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trece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13) </a:t>
            </a:r>
            <a:r>
              <a:rPr lang="es-VE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delitos:  </a:t>
            </a:r>
            <a:endParaRPr lang="es-VE" sz="16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>
              <a:solidFill>
                <a:srgbClr val="005DA2"/>
              </a:solidFill>
              <a:latin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25" y="2030944"/>
            <a:ext cx="4276725" cy="32099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2747"/>
            <a:ext cx="3521869" cy="35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1 Título"/>
          <p:cNvSpPr>
            <a:spLocks noGrp="1"/>
          </p:cNvSpPr>
          <p:nvPr>
            <p:ph type="ctrTitle"/>
          </p:nvPr>
        </p:nvSpPr>
        <p:spPr>
          <a:xfrm>
            <a:off x="685800" y="2636838"/>
            <a:ext cx="7772400" cy="1470025"/>
          </a:xfrm>
        </p:spPr>
        <p:txBody>
          <a:bodyPr/>
          <a:lstStyle/>
          <a:p>
            <a:pPr eaLnBrk="1" hangingPunct="1"/>
            <a:r>
              <a:rPr lang="es-ES_tradnl" altLang="es-ES" sz="4000" b="1" smtClean="0">
                <a:solidFill>
                  <a:srgbClr val="005DA2"/>
                </a:solidFill>
                <a:latin typeface="Arial" pitchFamily="34" charset="0"/>
                <a:cs typeface="Arial" pitchFamily="34" charset="0"/>
              </a:rPr>
              <a:t>GRACIAS</a:t>
            </a:r>
            <a:endParaRPr lang="es-VE" altLang="es-ES" sz="2000" b="1" smtClean="0">
              <a:solidFill>
                <a:srgbClr val="005DA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8278472" y="656382"/>
            <a:ext cx="65114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384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68312" y="3578944"/>
            <a:ext cx="80983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174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588224" y="3645023"/>
            <a:ext cx="114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E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0,005</a:t>
            </a:r>
            <a:r>
              <a:rPr lang="es-E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s-E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Flecha abajo"/>
          <p:cNvSpPr/>
          <p:nvPr/>
        </p:nvSpPr>
        <p:spPr>
          <a:xfrm rot="10639555">
            <a:off x="7722536" y="3590788"/>
            <a:ext cx="367330" cy="407001"/>
          </a:xfrm>
          <a:prstGeom prst="downArrow">
            <a:avLst/>
          </a:prstGeom>
          <a:solidFill>
            <a:srgbClr val="00407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>
              <a:solidFill>
                <a:srgbClr val="005DA2"/>
              </a:solidFill>
              <a:latin typeface="Arial" pitchFamily="34" charset="0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884590"/>
              </p:ext>
            </p:extLst>
          </p:nvPr>
        </p:nvGraphicFramePr>
        <p:xfrm>
          <a:off x="162460" y="925412"/>
          <a:ext cx="8767152" cy="276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433788"/>
              </p:ext>
            </p:extLst>
          </p:nvPr>
        </p:nvGraphicFramePr>
        <p:xfrm>
          <a:off x="107504" y="3645023"/>
          <a:ext cx="8822108" cy="2784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20 CuadroTexto"/>
          <p:cNvSpPr txBox="1"/>
          <p:nvPr/>
        </p:nvSpPr>
        <p:spPr>
          <a:xfrm>
            <a:off x="468313" y="825659"/>
            <a:ext cx="80983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173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2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Subtítulo"/>
          <p:cNvSpPr>
            <a:spLocks noGrp="1"/>
          </p:cNvSpPr>
          <p:nvPr>
            <p:ph type="subTitle" idx="1"/>
          </p:nvPr>
        </p:nvSpPr>
        <p:spPr>
          <a:xfrm>
            <a:off x="0" y="1340445"/>
            <a:ext cx="9143999" cy="360363"/>
          </a:xfrm>
          <a:effectLst/>
        </p:spPr>
        <p:txBody>
          <a:bodyPr/>
          <a:lstStyle/>
          <a:p>
            <a:pPr eaLnBrk="1" hangingPunct="1"/>
            <a:r>
              <a:rPr lang="es-ES" alt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RESUMEN ESTADÍSTICO HASTA LA SEMANA 20</a:t>
            </a:r>
            <a:endParaRPr lang="en-US" altLang="es-E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184550"/>
              </p:ext>
            </p:extLst>
          </p:nvPr>
        </p:nvGraphicFramePr>
        <p:xfrm>
          <a:off x="251520" y="1700808"/>
          <a:ext cx="8712967" cy="5059763"/>
        </p:xfrm>
        <a:graphic>
          <a:graphicData uri="http://schemas.openxmlformats.org/drawingml/2006/table">
            <a:tbl>
              <a:tblPr firstRow="1" lastRow="1" bandRow="1">
                <a:tableStyleId>{2A488322-F2BA-4B5B-9748-0D474271808F}</a:tableStyleId>
              </a:tblPr>
              <a:tblGrid>
                <a:gridCol w="2032674"/>
                <a:gridCol w="1040165"/>
                <a:gridCol w="1174909"/>
                <a:gridCol w="1174909"/>
                <a:gridCol w="1174909"/>
                <a:gridCol w="1174909"/>
                <a:gridCol w="940492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  <a:latin typeface="+mj-lt"/>
                        </a:rPr>
                        <a:t>DELITO </a:t>
                      </a:r>
                      <a:endParaRPr lang="es-ES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4307" marR="4307" marT="4307" marB="0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  <a:latin typeface="+mj-lt"/>
                        </a:rPr>
                        <a:t>ENERO </a:t>
                      </a:r>
                      <a:endParaRPr lang="es-ES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FEBRERO</a:t>
                      </a:r>
                      <a:endParaRPr lang="es-ES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MARZO</a:t>
                      </a: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ABRIL</a:t>
                      </a: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MAYO</a:t>
                      </a: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  <a:latin typeface="+mj-lt"/>
                        </a:rPr>
                        <a:t>TOTAL</a:t>
                      </a:r>
                      <a:endParaRPr lang="es-ES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93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HURTO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93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ROBO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84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  <a:latin typeface="+mn-lt"/>
                        </a:rPr>
                        <a:t>VIOLENCIA </a:t>
                      </a:r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DE GENERO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36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  <a:latin typeface="+mn-lt"/>
                        </a:rPr>
                        <a:t>DROGA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36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LESIONES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828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HERIDO POR ARMA DE FUEGO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84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PORTE</a:t>
                      </a:r>
                      <a:r>
                        <a:rPr lang="es-E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ILÍCITO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93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HOMICIDIO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  <a:latin typeface="+mn-lt"/>
                        </a:rPr>
                        <a:t> 1</a:t>
                      </a:r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93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RIÑA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93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SECUESTRO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70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DELITO </a:t>
                      </a:r>
                      <a:r>
                        <a:rPr lang="es-ES" sz="1400" u="none" strike="noStrike" dirty="0" smtClean="0">
                          <a:effectLst/>
                          <a:latin typeface="+mn-lt"/>
                        </a:rPr>
                        <a:t>AMBIENTAL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427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DELITO CONTRA MENORES </a:t>
                      </a:r>
                      <a:r>
                        <a:rPr lang="es-ES" sz="1400" u="none" strike="noStrike" dirty="0" smtClean="0">
                          <a:effectLst/>
                          <a:latin typeface="+mn-lt"/>
                        </a:rPr>
                        <a:t>(V.</a:t>
                      </a:r>
                      <a:r>
                        <a:rPr lang="es-ES" sz="1400" u="none" strike="noStrike" baseline="0" dirty="0" smtClean="0">
                          <a:effectLst/>
                          <a:latin typeface="+mn-lt"/>
                        </a:rPr>
                        <a:t> Sexual)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93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  <a:latin typeface="+mn-lt"/>
                        </a:rPr>
                        <a:t>ULTRAJE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s-ES" sz="140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27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Total 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307" marR="4307" marT="4307" marB="0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44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307" marR="4307" marT="4307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</a:t>
                      </a:r>
                      <a:endParaRPr lang="en-US" sz="20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 smtClean="0">
              <a:solidFill>
                <a:srgbClr val="005DA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Subtítulo"/>
          <p:cNvSpPr>
            <a:spLocks noGrp="1"/>
          </p:cNvSpPr>
          <p:nvPr>
            <p:ph type="subTitle" idx="1"/>
          </p:nvPr>
        </p:nvSpPr>
        <p:spPr>
          <a:xfrm>
            <a:off x="395288" y="1341438"/>
            <a:ext cx="8208962" cy="935037"/>
          </a:xfrm>
        </p:spPr>
        <p:txBody>
          <a:bodyPr/>
          <a:lstStyle/>
          <a:p>
            <a:pPr eaLnBrk="1" hangingPunct="1"/>
            <a:r>
              <a:rPr lang="es-ES" altLang="es-ES" sz="1600" b="1" dirty="0" smtClean="0">
                <a:solidFill>
                  <a:srgbClr val="E16C15"/>
                </a:solidFill>
                <a:latin typeface="Arial" pitchFamily="34" charset="0"/>
                <a:cs typeface="Arial" pitchFamily="34" charset="0"/>
              </a:rPr>
              <a:t>RESUMEN HOMICIDIO-ROBO-HURTO</a:t>
            </a:r>
          </a:p>
          <a:p>
            <a:pPr eaLnBrk="1" hangingPunct="1"/>
            <a:r>
              <a:rPr lang="es-ES" altLang="es-ES" sz="1600" b="1" dirty="0" smtClean="0">
                <a:solidFill>
                  <a:srgbClr val="E16C15"/>
                </a:solidFill>
                <a:latin typeface="Arial" pitchFamily="34" charset="0"/>
                <a:cs typeface="Arial" pitchFamily="34" charset="0"/>
              </a:rPr>
              <a:t>VIOLENCIA DE GÉNERO (H-R-H)</a:t>
            </a:r>
          </a:p>
          <a:p>
            <a:pPr eaLnBrk="1" hangingPunct="1"/>
            <a:r>
              <a:rPr lang="es-ES" altLang="es-ES" sz="1600" b="1" dirty="0" smtClean="0">
                <a:solidFill>
                  <a:srgbClr val="E16C15"/>
                </a:solidFill>
                <a:latin typeface="Arial" pitchFamily="34" charset="0"/>
                <a:cs typeface="Arial" pitchFamily="34" charset="0"/>
              </a:rPr>
              <a:t>2016 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33207"/>
              </p:ext>
            </p:extLst>
          </p:nvPr>
        </p:nvGraphicFramePr>
        <p:xfrm>
          <a:off x="179512" y="2996952"/>
          <a:ext cx="8784976" cy="2140680"/>
        </p:xfrm>
        <a:graphic>
          <a:graphicData uri="http://schemas.openxmlformats.org/drawingml/2006/table">
            <a:tbl>
              <a:tblPr firstRow="1" lastRow="1">
                <a:tableStyleId>{2A488322-F2BA-4B5B-9748-0D474271808F}</a:tableStyleId>
              </a:tblPr>
              <a:tblGrid>
                <a:gridCol w="1881411"/>
                <a:gridCol w="1153123"/>
                <a:gridCol w="1213938"/>
                <a:gridCol w="1092308"/>
                <a:gridCol w="1153123"/>
                <a:gridCol w="1153123"/>
                <a:gridCol w="1137950"/>
              </a:tblGrid>
              <a:tr h="3613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400" u="none" strike="noStrike" dirty="0">
                          <a:effectLst/>
                        </a:rPr>
                        <a:t>(H.R.H.) 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400" u="none" strike="noStrike" dirty="0">
                          <a:effectLst/>
                        </a:rPr>
                        <a:t>ENERO 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400" u="none" strike="noStrike" dirty="0" smtClean="0">
                          <a:effectLst/>
                        </a:rPr>
                        <a:t>FEBRERO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u="none" strike="noStrike" dirty="0" smtClean="0">
                          <a:effectLst/>
                        </a:rPr>
                        <a:t>MARZO</a:t>
                      </a:r>
                      <a:endParaRPr lang="es-ES" sz="24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ABRIL</a:t>
                      </a: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MAYO</a:t>
                      </a: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400" u="none" strike="noStrike" dirty="0" smtClean="0">
                          <a:effectLst/>
                        </a:rPr>
                        <a:t>TOTAL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</a:tr>
              <a:tr h="21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 dirty="0">
                          <a:effectLst/>
                        </a:rPr>
                        <a:t>Hurtos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ctr"/>
                </a:tc>
              </a:tr>
              <a:tr h="21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 dirty="0">
                          <a:effectLst/>
                        </a:rPr>
                        <a:t>Robos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ctr"/>
                </a:tc>
              </a:tr>
              <a:tr h="21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 dirty="0">
                          <a:effectLst/>
                        </a:rPr>
                        <a:t>Homicidios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ctr"/>
                </a:tc>
              </a:tr>
              <a:tr h="3697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 dirty="0">
                          <a:effectLst/>
                        </a:rPr>
                        <a:t>Violencia de Género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 dirty="0">
                          <a:effectLst/>
                        </a:rPr>
                        <a:t>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ctr"/>
                </a:tc>
              </a:tr>
              <a:tr h="243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400" u="none" strike="noStrike" dirty="0">
                          <a:effectLst/>
                        </a:rPr>
                        <a:t>TOTAL 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60" marR="6260" marT="6260" marB="0" anchor="ctr"/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>
              <a:solidFill>
                <a:srgbClr val="005DA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Subtítulo"/>
          <p:cNvSpPr txBox="1">
            <a:spLocks/>
          </p:cNvSpPr>
          <p:nvPr/>
        </p:nvSpPr>
        <p:spPr bwMode="auto">
          <a:xfrm>
            <a:off x="0" y="1921199"/>
            <a:ext cx="9144000" cy="71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ES" altLang="es-ES" sz="2000" b="1" dirty="0" smtClean="0">
                <a:solidFill>
                  <a:srgbClr val="E16C15"/>
                </a:solidFill>
                <a:latin typeface="Arial" pitchFamily="34" charset="0"/>
                <a:cs typeface="Arial" pitchFamily="34" charset="0"/>
              </a:rPr>
              <a:t>HOMICIDIOS 2016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893459"/>
              </p:ext>
            </p:extLst>
          </p:nvPr>
        </p:nvGraphicFramePr>
        <p:xfrm>
          <a:off x="1740105" y="2526392"/>
          <a:ext cx="6000247" cy="283845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929151"/>
                <a:gridCol w="1855994"/>
                <a:gridCol w="1607551"/>
                <a:gridCol w="1607551"/>
              </a:tblGrid>
              <a:tr h="25527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b="1" kern="1200" noProof="0" dirty="0" smtClean="0">
                          <a:solidFill>
                            <a:schemeClr val="bg1"/>
                          </a:solidFill>
                        </a:rPr>
                        <a:t>Cantidad</a:t>
                      </a:r>
                      <a:endParaRPr lang="es-ES" sz="18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b="1" kern="1200" noProof="0" dirty="0" smtClean="0">
                          <a:solidFill>
                            <a:schemeClr val="bg1"/>
                          </a:solidFill>
                        </a:rPr>
                        <a:t>Urbanización</a:t>
                      </a:r>
                      <a:endParaRPr lang="es-ES" sz="18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b="1" kern="1200" noProof="0" dirty="0" smtClean="0">
                          <a:solidFill>
                            <a:schemeClr val="bg1"/>
                          </a:solidFill>
                        </a:rPr>
                        <a:t>Hora</a:t>
                      </a:r>
                      <a:endParaRPr lang="es-ES" sz="18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Día</a:t>
                      </a:r>
                      <a:endParaRPr lang="es-ES" sz="18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/>
                        <a:t>1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/>
                        <a:t>Sabaneta 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800" kern="1200" dirty="0"/>
                        <a:t>00:00 a 02:59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Sábado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/>
                        <a:t>1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/>
                        <a:t>San Andrés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800" kern="1200" dirty="0"/>
                        <a:t>09:00 a 11:59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Martes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800" kern="1200" dirty="0"/>
                        <a:t>1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800" kern="1200" dirty="0"/>
                        <a:t>El </a:t>
                      </a:r>
                      <a:r>
                        <a:rPr lang="en-GB" sz="1800" kern="1200" dirty="0" err="1" smtClean="0"/>
                        <a:t>Peñón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800" kern="1200" dirty="0"/>
                        <a:t>12:00 a 14:59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Domingo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/>
                        <a:t>1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/>
                        <a:t>La Mata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800" kern="1200" dirty="0"/>
                        <a:t>18:00 a 20:59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Martes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/>
                        <a:t>1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/>
                        <a:t>Las Marías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800" kern="1200" dirty="0" smtClean="0"/>
                        <a:t>21:00 </a:t>
                      </a:r>
                      <a:r>
                        <a:rPr lang="en-GB" sz="1800" kern="1200" dirty="0"/>
                        <a:t>a </a:t>
                      </a:r>
                      <a:r>
                        <a:rPr lang="en-GB" sz="1800" kern="1200" dirty="0" smtClean="0"/>
                        <a:t>23:59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Sábado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</a:t>
                      </a:r>
                      <a:r>
                        <a:rPr lang="es-ES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Carlinas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/>
                        <a:t>21:00 a 23:59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Lunes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Volcán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12:00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14:59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Viernes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Calvario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15:00 a 18:00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Martes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Caracol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12:00 a 14:59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Martes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>
              <a:solidFill>
                <a:srgbClr val="005DA2"/>
              </a:solidFill>
              <a:latin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40105" y="5518973"/>
            <a:ext cx="6000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/>
              <a:t>Total 2016: </a:t>
            </a:r>
            <a:r>
              <a:rPr lang="es-VE" dirty="0" smtClean="0"/>
              <a:t>10 homicidios – 9 personas con prontuario/enfrentamiento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2483768" y="5979998"/>
            <a:ext cx="4572000" cy="37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 smtClean="0">
                <a:solidFill>
                  <a:srgbClr val="005DA2"/>
                </a:solidFill>
                <a:latin typeface="Arial" pitchFamily="34" charset="0"/>
              </a:rPr>
              <a:t>Delitos Semana </a:t>
            </a:r>
            <a:r>
              <a:rPr lang="es-ES" altLang="es-ES" sz="1600" b="1" dirty="0" smtClean="0">
                <a:solidFill>
                  <a:srgbClr val="005DA2"/>
                </a:solidFill>
                <a:latin typeface="Arial" pitchFamily="34" charset="0"/>
              </a:rPr>
              <a:t>21 </a:t>
            </a:r>
            <a:r>
              <a:rPr lang="es-ES" altLang="es-ES" sz="1600" b="1" dirty="0" smtClean="0">
                <a:solidFill>
                  <a:srgbClr val="005DA2"/>
                </a:solidFill>
                <a:latin typeface="Arial" pitchFamily="34" charset="0"/>
              </a:rPr>
              <a:t>= 13</a:t>
            </a:r>
            <a:endParaRPr lang="es-ES" altLang="es-ES" sz="1600" b="1" dirty="0">
              <a:solidFill>
                <a:srgbClr val="005DA2"/>
              </a:solidFill>
              <a:latin typeface="Arial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>
              <a:solidFill>
                <a:srgbClr val="005DA2"/>
              </a:solidFill>
              <a:latin typeface="Arial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589410"/>
              </p:ext>
            </p:extLst>
          </p:nvPr>
        </p:nvGraphicFramePr>
        <p:xfrm>
          <a:off x="720724" y="1484784"/>
          <a:ext cx="7523683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12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Subtítulo"/>
          <p:cNvSpPr>
            <a:spLocks noGrp="1"/>
          </p:cNvSpPr>
          <p:nvPr>
            <p:ph type="subTitle" idx="1"/>
          </p:nvPr>
        </p:nvSpPr>
        <p:spPr>
          <a:xfrm>
            <a:off x="468313" y="692150"/>
            <a:ext cx="8208962" cy="719409"/>
          </a:xfrm>
        </p:spPr>
        <p:txBody>
          <a:bodyPr/>
          <a:lstStyle/>
          <a:p>
            <a:pPr eaLnBrk="1" hangingPunct="1"/>
            <a:r>
              <a:rPr lang="es-ES" altLang="es-ES" sz="2000" b="1" dirty="0" smtClean="0">
                <a:solidFill>
                  <a:srgbClr val="E16C15"/>
                </a:solidFill>
                <a:latin typeface="Arial" pitchFamily="34" charset="0"/>
                <a:cs typeface="Arial" pitchFamily="34" charset="0"/>
              </a:rPr>
              <a:t>ROBOS SEMANA 20</a:t>
            </a:r>
          </a:p>
          <a:p>
            <a:pPr eaLnBrk="1" hangingPunct="1"/>
            <a:r>
              <a:rPr lang="es-ES" altLang="es-ES" sz="2000" b="1" dirty="0" smtClean="0">
                <a:solidFill>
                  <a:srgbClr val="E16C15"/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cxnSp>
        <p:nvCxnSpPr>
          <p:cNvPr id="10243" name="10242 Conector recto"/>
          <p:cNvCxnSpPr/>
          <p:nvPr/>
        </p:nvCxnSpPr>
        <p:spPr>
          <a:xfrm>
            <a:off x="611560" y="3933056"/>
            <a:ext cx="82809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45" name="10244 Conector recto"/>
          <p:cNvCxnSpPr/>
          <p:nvPr/>
        </p:nvCxnSpPr>
        <p:spPr>
          <a:xfrm>
            <a:off x="4860032" y="2204864"/>
            <a:ext cx="0" cy="3816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>
              <a:solidFill>
                <a:srgbClr val="005DA2"/>
              </a:solidFill>
              <a:latin typeface="Arial" pitchFamily="34" charset="0"/>
            </a:endParaRPr>
          </a:p>
        </p:txBody>
      </p:sp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586813"/>
              </p:ext>
            </p:extLst>
          </p:nvPr>
        </p:nvGraphicFramePr>
        <p:xfrm>
          <a:off x="1100437" y="963106"/>
          <a:ext cx="3270718" cy="2821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183801"/>
              </p:ext>
            </p:extLst>
          </p:nvPr>
        </p:nvGraphicFramePr>
        <p:xfrm>
          <a:off x="5025179" y="1464455"/>
          <a:ext cx="3652096" cy="2319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92927"/>
              </p:ext>
            </p:extLst>
          </p:nvPr>
        </p:nvGraphicFramePr>
        <p:xfrm>
          <a:off x="5052353" y="4069034"/>
          <a:ext cx="3840127" cy="238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809635"/>
              </p:ext>
            </p:extLst>
          </p:nvPr>
        </p:nvGraphicFramePr>
        <p:xfrm>
          <a:off x="827585" y="4081765"/>
          <a:ext cx="3543570" cy="2419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399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Subtítulo"/>
          <p:cNvSpPr>
            <a:spLocks noGrp="1"/>
          </p:cNvSpPr>
          <p:nvPr>
            <p:ph type="subTitle" idx="1"/>
          </p:nvPr>
        </p:nvSpPr>
        <p:spPr>
          <a:xfrm>
            <a:off x="468313" y="693367"/>
            <a:ext cx="8208962" cy="719409"/>
          </a:xfrm>
        </p:spPr>
        <p:txBody>
          <a:bodyPr/>
          <a:lstStyle/>
          <a:p>
            <a:pPr eaLnBrk="1" hangingPunct="1"/>
            <a:r>
              <a:rPr lang="es-ES" altLang="es-ES" sz="2000" b="1" dirty="0" smtClean="0">
                <a:solidFill>
                  <a:srgbClr val="E16C15"/>
                </a:solidFill>
                <a:latin typeface="Arial" pitchFamily="34" charset="0"/>
                <a:cs typeface="Arial" pitchFamily="34" charset="0"/>
              </a:rPr>
              <a:t>HURTOS SEMANA 20</a:t>
            </a:r>
          </a:p>
          <a:p>
            <a:pPr eaLnBrk="1" hangingPunct="1"/>
            <a:r>
              <a:rPr lang="es-ES" altLang="es-ES" sz="2000" b="1" dirty="0" smtClean="0">
                <a:solidFill>
                  <a:srgbClr val="E16C15"/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cxnSp>
        <p:nvCxnSpPr>
          <p:cNvPr id="10243" name="10242 Conector recto"/>
          <p:cNvCxnSpPr/>
          <p:nvPr/>
        </p:nvCxnSpPr>
        <p:spPr>
          <a:xfrm>
            <a:off x="611560" y="3933056"/>
            <a:ext cx="82809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45" name="10244 Conector recto"/>
          <p:cNvCxnSpPr/>
          <p:nvPr/>
        </p:nvCxnSpPr>
        <p:spPr>
          <a:xfrm>
            <a:off x="4860032" y="2204864"/>
            <a:ext cx="0" cy="3816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1 Título"/>
          <p:cNvSpPr txBox="1">
            <a:spLocks/>
          </p:cNvSpPr>
          <p:nvPr/>
        </p:nvSpPr>
        <p:spPr bwMode="auto">
          <a:xfrm>
            <a:off x="468313" y="425450"/>
            <a:ext cx="4824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>
                <a:solidFill>
                  <a:srgbClr val="005DA2"/>
                </a:solidFill>
                <a:latin typeface="Arial" pitchFamily="34" charset="0"/>
              </a:rPr>
              <a:t>ESTADÍSTICA SEMANAL </a:t>
            </a:r>
            <a:r>
              <a:rPr lang="es-ES" altLang="es-ES" sz="1100" b="1" dirty="0" smtClean="0">
                <a:solidFill>
                  <a:srgbClr val="005DA2"/>
                </a:solidFill>
                <a:latin typeface="Arial" pitchFamily="34" charset="0"/>
              </a:rPr>
              <a:t>21</a:t>
            </a:r>
            <a:endParaRPr lang="es-ES" altLang="es-ES" sz="1100" b="1" dirty="0">
              <a:solidFill>
                <a:srgbClr val="005DA2"/>
              </a:solidFill>
              <a:latin typeface="Arial" pitchFamily="34" charset="0"/>
            </a:endParaRPr>
          </a:p>
        </p:txBody>
      </p:sp>
      <p:graphicFrame>
        <p:nvGraphicFramePr>
          <p:cNvPr id="1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965260"/>
              </p:ext>
            </p:extLst>
          </p:nvPr>
        </p:nvGraphicFramePr>
        <p:xfrm>
          <a:off x="107504" y="1086112"/>
          <a:ext cx="4265942" cy="2645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343444"/>
              </p:ext>
            </p:extLst>
          </p:nvPr>
        </p:nvGraphicFramePr>
        <p:xfrm>
          <a:off x="5071144" y="1412776"/>
          <a:ext cx="4138279" cy="2299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830531"/>
              </p:ext>
            </p:extLst>
          </p:nvPr>
        </p:nvGraphicFramePr>
        <p:xfrm>
          <a:off x="347599" y="4031441"/>
          <a:ext cx="4265942" cy="258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793528"/>
              </p:ext>
            </p:extLst>
          </p:nvPr>
        </p:nvGraphicFramePr>
        <p:xfrm>
          <a:off x="4936155" y="4153696"/>
          <a:ext cx="4138279" cy="234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730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42943</TotalTime>
  <Words>1430</Words>
  <Application>Microsoft Office PowerPoint</Application>
  <PresentationFormat>Presentación en pantalla (4:3)</PresentationFormat>
  <Paragraphs>357</Paragraphs>
  <Slides>28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MS PGothic</vt:lpstr>
      <vt:lpstr>MS PGothic</vt:lpstr>
      <vt:lpstr>Arial</vt:lpstr>
      <vt:lpstr>Arial Narrow</vt:lpstr>
      <vt:lpstr>Calibri</vt:lpstr>
      <vt:lpstr>Times New Roman</vt:lpstr>
      <vt:lpstr>Tema de Office</vt:lpstr>
      <vt:lpstr>ESTADÍSTICAS SEMANA 21        (23 a 29 de Mayo)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PROCEDIMIENTOS RELEVANTES SEMANA 21</vt:lpstr>
      <vt:lpstr>Presentación de PowerPoint</vt:lpstr>
      <vt:lpstr>Presentación de PowerPoint</vt:lpstr>
      <vt:lpstr>Presentación de PowerPoint</vt:lpstr>
      <vt:lpstr>GRACIAS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DARIELLA PIETRI</dc:creator>
  <cp:lastModifiedBy>Santiago Rosas</cp:lastModifiedBy>
  <cp:revision>3447</cp:revision>
  <cp:lastPrinted>2015-04-20T20:25:41Z</cp:lastPrinted>
  <dcterms:created xsi:type="dcterms:W3CDTF">2015-01-21T14:37:05Z</dcterms:created>
  <dcterms:modified xsi:type="dcterms:W3CDTF">2016-06-01T12:40:20Z</dcterms:modified>
</cp:coreProperties>
</file>